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5" r:id="rId5"/>
    <p:sldId id="261" r:id="rId6"/>
    <p:sldId id="262" r:id="rId7"/>
    <p:sldId id="263" r:id="rId8"/>
    <p:sldId id="264" r:id="rId9"/>
    <p:sldId id="272" r:id="rId10"/>
    <p:sldId id="265" r:id="rId11"/>
    <p:sldId id="282" r:id="rId12"/>
    <p:sldId id="266" r:id="rId13"/>
    <p:sldId id="283" r:id="rId14"/>
    <p:sldId id="267" r:id="rId15"/>
    <p:sldId id="268" r:id="rId16"/>
    <p:sldId id="269" r:id="rId17"/>
    <p:sldId id="271" r:id="rId18"/>
    <p:sldId id="288" r:id="rId19"/>
    <p:sldId id="290" r:id="rId20"/>
    <p:sldId id="291" r:id="rId21"/>
    <p:sldId id="292" r:id="rId22"/>
    <p:sldId id="293" r:id="rId23"/>
    <p:sldId id="294" r:id="rId24"/>
    <p:sldId id="295" r:id="rId25"/>
    <p:sldId id="296" r:id="rId26"/>
    <p:sldId id="28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42AF56D-9C1D-4523-9618-9A4516885969}">
          <p14:sldIdLst>
            <p14:sldId id="256"/>
            <p14:sldId id="257"/>
            <p14:sldId id="258"/>
            <p14:sldId id="275"/>
            <p14:sldId id="261"/>
            <p14:sldId id="262"/>
            <p14:sldId id="263"/>
            <p14:sldId id="264"/>
            <p14:sldId id="272"/>
            <p14:sldId id="265"/>
            <p14:sldId id="282"/>
            <p14:sldId id="266"/>
            <p14:sldId id="283"/>
            <p14:sldId id="267"/>
            <p14:sldId id="268"/>
            <p14:sldId id="269"/>
            <p14:sldId id="271"/>
            <p14:sldId id="288"/>
            <p14:sldId id="290"/>
            <p14:sldId id="291"/>
            <p14:sldId id="292"/>
            <p14:sldId id="293"/>
            <p14:sldId id="294"/>
            <p14:sldId id="295"/>
            <p14:sldId id="296"/>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A8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70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0E857-92E6-9D7B-D744-9FCBB13A48F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N"/>
          </a:p>
        </p:txBody>
      </p:sp>
      <p:sp>
        <p:nvSpPr>
          <p:cNvPr id="3" name="Subtitle 2">
            <a:extLst>
              <a:ext uri="{FF2B5EF4-FFF2-40B4-BE49-F238E27FC236}">
                <a16:creationId xmlns:a16="http://schemas.microsoft.com/office/drawing/2014/main" id="{6B751675-EBF3-EFA1-695B-3A8A8C4444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N"/>
          </a:p>
        </p:txBody>
      </p:sp>
      <p:sp>
        <p:nvSpPr>
          <p:cNvPr id="4" name="Date Placeholder 3">
            <a:extLst>
              <a:ext uri="{FF2B5EF4-FFF2-40B4-BE49-F238E27FC236}">
                <a16:creationId xmlns:a16="http://schemas.microsoft.com/office/drawing/2014/main" id="{8743262A-F6EB-B206-C68F-3DF0788B5C19}"/>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798B9170-A1AC-F370-B778-8B76E82D6D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63010E-0FC4-D58D-6274-9E88A4A99795}"/>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3515662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A6D53-F672-4B84-95D6-35425CF93415}"/>
              </a:ext>
            </a:extLst>
          </p:cNvPr>
          <p:cNvSpPr>
            <a:spLocks noGrp="1"/>
          </p:cNvSpPr>
          <p:nvPr>
            <p:ph type="title"/>
          </p:nvPr>
        </p:nvSpPr>
        <p:spPr/>
        <p:txBody>
          <a:bodyPr/>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A947E868-A154-C8BD-0A34-E61D7ED2E4A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0CEACD76-BA8C-4111-C8D0-09C063C30EE1}"/>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B5BD2F52-CB72-D488-5DEB-9D89C38631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C8A2905-B2BA-A630-01EF-F0757382453A}"/>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4035130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52FFF0-FB2C-4097-A4C1-C3BA35046D2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8CEC8640-9011-0D07-8C1D-952D17CEAEB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BCCC3B12-0013-2AAE-24E6-6B129F0E2A39}"/>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3B0425CA-539D-D3DD-A9FB-307192A700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33CA99-6891-E76F-DED0-FA4D18B9D3DE}"/>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1392056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76E24-507C-3C90-6495-6CFE66371A67}"/>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E9C41956-2177-1817-8FB5-7097132277F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F546EC4F-F7CB-E8A0-0AF6-2E42A65C038C}"/>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C60CA96A-878F-987D-344F-466EC90CC7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9F7FF7-867A-3434-EB2E-D62BB90D3187}"/>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2723279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DF99B-033F-3EC7-DCC5-E214B03B68D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N"/>
          </a:p>
        </p:txBody>
      </p:sp>
      <p:sp>
        <p:nvSpPr>
          <p:cNvPr id="3" name="Text Placeholder 2">
            <a:extLst>
              <a:ext uri="{FF2B5EF4-FFF2-40B4-BE49-F238E27FC236}">
                <a16:creationId xmlns:a16="http://schemas.microsoft.com/office/drawing/2014/main" id="{87E077FD-8BC4-D1BD-E471-0C117E911C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6C11D3A-E1FD-37B6-17FB-7A55E9C500A9}"/>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8D99223F-5B30-2A84-D7DC-6C3956DB5C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63021A-A94B-8444-A62F-106080F17CAD}"/>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4047996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D22B4-79DF-D737-FCBA-92B57DD60CE1}"/>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3F5F4AA7-18F3-D2E7-5AE6-89ADE3304CC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Content Placeholder 3">
            <a:extLst>
              <a:ext uri="{FF2B5EF4-FFF2-40B4-BE49-F238E27FC236}">
                <a16:creationId xmlns:a16="http://schemas.microsoft.com/office/drawing/2014/main" id="{0AADAAEA-C9DF-C8B9-8960-3F00631FB2C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Date Placeholder 4">
            <a:extLst>
              <a:ext uri="{FF2B5EF4-FFF2-40B4-BE49-F238E27FC236}">
                <a16:creationId xmlns:a16="http://schemas.microsoft.com/office/drawing/2014/main" id="{2D4C35A0-69A9-B723-2873-FE8A8B9CC5AC}"/>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6" name="Footer Placeholder 5">
            <a:extLst>
              <a:ext uri="{FF2B5EF4-FFF2-40B4-BE49-F238E27FC236}">
                <a16:creationId xmlns:a16="http://schemas.microsoft.com/office/drawing/2014/main" id="{DBB62D7D-EDE2-F6D3-A570-9C556B18E89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498CFA-81B8-D694-CFED-D72ACC6285DE}"/>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3037771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1EA79-73CE-BFD7-724F-2E70AC328EF3}"/>
              </a:ext>
            </a:extLst>
          </p:cNvPr>
          <p:cNvSpPr>
            <a:spLocks noGrp="1"/>
          </p:cNvSpPr>
          <p:nvPr>
            <p:ph type="title"/>
          </p:nvPr>
        </p:nvSpPr>
        <p:spPr>
          <a:xfrm>
            <a:off x="839788" y="365125"/>
            <a:ext cx="10515600" cy="1325563"/>
          </a:xfrm>
        </p:spPr>
        <p:txBody>
          <a:bodyPr/>
          <a:lstStyle/>
          <a:p>
            <a:r>
              <a:rPr lang="en-GB"/>
              <a:t>Click to edit Master title style</a:t>
            </a:r>
            <a:endParaRPr lang="en-IN"/>
          </a:p>
        </p:txBody>
      </p:sp>
      <p:sp>
        <p:nvSpPr>
          <p:cNvPr id="3" name="Text Placeholder 2">
            <a:extLst>
              <a:ext uri="{FF2B5EF4-FFF2-40B4-BE49-F238E27FC236}">
                <a16:creationId xmlns:a16="http://schemas.microsoft.com/office/drawing/2014/main" id="{0A72C506-4903-D883-AFE5-B3C8840DBD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5607C81-D0D3-4BA8-2500-296DF6502BA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Text Placeholder 4">
            <a:extLst>
              <a:ext uri="{FF2B5EF4-FFF2-40B4-BE49-F238E27FC236}">
                <a16:creationId xmlns:a16="http://schemas.microsoft.com/office/drawing/2014/main" id="{8D8D436C-2132-636C-76A7-2DAD2085BA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FEEEC75-34E5-3F39-8C8D-8DA37548610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7" name="Date Placeholder 6">
            <a:extLst>
              <a:ext uri="{FF2B5EF4-FFF2-40B4-BE49-F238E27FC236}">
                <a16:creationId xmlns:a16="http://schemas.microsoft.com/office/drawing/2014/main" id="{D8A4948E-B375-EEAB-87E5-2BE5B9D8EE5B}"/>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8" name="Footer Placeholder 7">
            <a:extLst>
              <a:ext uri="{FF2B5EF4-FFF2-40B4-BE49-F238E27FC236}">
                <a16:creationId xmlns:a16="http://schemas.microsoft.com/office/drawing/2014/main" id="{315A37EE-2CE0-FAEE-B702-B78F9DE7705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14A1C3C-1653-B51F-4308-8DCE05A1C68A}"/>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3149812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ED144-E42A-D20D-6E11-95EE368E9B3F}"/>
              </a:ext>
            </a:extLst>
          </p:cNvPr>
          <p:cNvSpPr>
            <a:spLocks noGrp="1"/>
          </p:cNvSpPr>
          <p:nvPr>
            <p:ph type="title"/>
          </p:nvPr>
        </p:nvSpPr>
        <p:spPr/>
        <p:txBody>
          <a:bodyPr/>
          <a:lstStyle/>
          <a:p>
            <a:r>
              <a:rPr lang="en-GB"/>
              <a:t>Click to edit Master title style</a:t>
            </a:r>
            <a:endParaRPr lang="en-IN"/>
          </a:p>
        </p:txBody>
      </p:sp>
      <p:sp>
        <p:nvSpPr>
          <p:cNvPr id="3" name="Date Placeholder 2">
            <a:extLst>
              <a:ext uri="{FF2B5EF4-FFF2-40B4-BE49-F238E27FC236}">
                <a16:creationId xmlns:a16="http://schemas.microsoft.com/office/drawing/2014/main" id="{9E304CBE-F1AE-08E0-3348-4A520AB0CBC9}"/>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4" name="Footer Placeholder 3">
            <a:extLst>
              <a:ext uri="{FF2B5EF4-FFF2-40B4-BE49-F238E27FC236}">
                <a16:creationId xmlns:a16="http://schemas.microsoft.com/office/drawing/2014/main" id="{17A75AA1-10D2-1232-E43D-13BA7F010B6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546DDDD-064E-A315-F3D5-D4ACF2AF82BA}"/>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2589095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9D2391-D7C0-22AA-716F-52FB172A1244}"/>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3" name="Footer Placeholder 2">
            <a:extLst>
              <a:ext uri="{FF2B5EF4-FFF2-40B4-BE49-F238E27FC236}">
                <a16:creationId xmlns:a16="http://schemas.microsoft.com/office/drawing/2014/main" id="{F515241E-C0A5-026E-6A62-8D47C52B7AD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D57E58D-E8C8-9091-65B4-AF565F8FDFCB}"/>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75253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C09E8-8EC4-00B3-7226-A7643B167F0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Content Placeholder 2">
            <a:extLst>
              <a:ext uri="{FF2B5EF4-FFF2-40B4-BE49-F238E27FC236}">
                <a16:creationId xmlns:a16="http://schemas.microsoft.com/office/drawing/2014/main" id="{9EC92628-6C3D-D195-8588-F875CEFC1C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Text Placeholder 3">
            <a:extLst>
              <a:ext uri="{FF2B5EF4-FFF2-40B4-BE49-F238E27FC236}">
                <a16:creationId xmlns:a16="http://schemas.microsoft.com/office/drawing/2014/main" id="{194A7BF1-CFE0-6F8C-99C2-918DEB5FAA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19D1048-893A-DF2D-CD01-DA9F48CB7DD2}"/>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6" name="Footer Placeholder 5">
            <a:extLst>
              <a:ext uri="{FF2B5EF4-FFF2-40B4-BE49-F238E27FC236}">
                <a16:creationId xmlns:a16="http://schemas.microsoft.com/office/drawing/2014/main" id="{162669C9-98DC-6B59-1EA1-9084B9D81B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0DF4858-A27E-1D7D-7525-B8DACC4496DF}"/>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3431011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62363-5D20-9877-D146-6E63FFBFCB6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Picture Placeholder 2">
            <a:extLst>
              <a:ext uri="{FF2B5EF4-FFF2-40B4-BE49-F238E27FC236}">
                <a16:creationId xmlns:a16="http://schemas.microsoft.com/office/drawing/2014/main" id="{D983594B-57EE-89F4-D864-B124DE1059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2998DB2-77F4-3848-D35C-46F9DEEA34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31CC4FC-BFDB-7A42-903B-CF0F2134A3FE}"/>
              </a:ext>
            </a:extLst>
          </p:cNvPr>
          <p:cNvSpPr>
            <a:spLocks noGrp="1"/>
          </p:cNvSpPr>
          <p:nvPr>
            <p:ph type="dt" sz="half" idx="10"/>
          </p:nvPr>
        </p:nvSpPr>
        <p:spPr/>
        <p:txBody>
          <a:bodyPr/>
          <a:lstStyle/>
          <a:p>
            <a:fld id="{51EED48F-4894-4DD8-B8AE-88C565119F2E}" type="datetimeFigureOut">
              <a:rPr lang="en-IN" smtClean="0"/>
              <a:t>19-12-2023</a:t>
            </a:fld>
            <a:endParaRPr lang="en-IN"/>
          </a:p>
        </p:txBody>
      </p:sp>
      <p:sp>
        <p:nvSpPr>
          <p:cNvPr id="6" name="Footer Placeholder 5">
            <a:extLst>
              <a:ext uri="{FF2B5EF4-FFF2-40B4-BE49-F238E27FC236}">
                <a16:creationId xmlns:a16="http://schemas.microsoft.com/office/drawing/2014/main" id="{90326CAF-88BD-3F63-87FF-18303C11A6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6BC5B8-433A-7B44-59BE-F962FAF7BAD2}"/>
              </a:ext>
            </a:extLst>
          </p:cNvPr>
          <p:cNvSpPr>
            <a:spLocks noGrp="1"/>
          </p:cNvSpPr>
          <p:nvPr>
            <p:ph type="sldNum" sz="quarter" idx="12"/>
          </p:nvPr>
        </p:nvSpPr>
        <p:spPr/>
        <p:txBody>
          <a:bodyPr/>
          <a:lstStyle/>
          <a:p>
            <a:fld id="{78994AC7-8152-40D3-B86B-9795324488DE}" type="slidenum">
              <a:rPr lang="en-IN" smtClean="0"/>
              <a:t>‹#›</a:t>
            </a:fld>
            <a:endParaRPr lang="en-IN"/>
          </a:p>
        </p:txBody>
      </p:sp>
    </p:spTree>
    <p:extLst>
      <p:ext uri="{BB962C8B-B14F-4D97-AF65-F5344CB8AC3E}">
        <p14:creationId xmlns:p14="http://schemas.microsoft.com/office/powerpoint/2010/main" val="3713682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4E7DB3-6EA2-9825-24C2-B0FD80499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N"/>
          </a:p>
        </p:txBody>
      </p:sp>
      <p:sp>
        <p:nvSpPr>
          <p:cNvPr id="3" name="Text Placeholder 2">
            <a:extLst>
              <a:ext uri="{FF2B5EF4-FFF2-40B4-BE49-F238E27FC236}">
                <a16:creationId xmlns:a16="http://schemas.microsoft.com/office/drawing/2014/main" id="{1B75DF72-75A2-A1E7-16D5-4DFF3DD74E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8BDA6400-FE5B-F272-82AF-63996AEB31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EED48F-4894-4DD8-B8AE-88C565119F2E}" type="datetimeFigureOut">
              <a:rPr lang="en-IN" smtClean="0"/>
              <a:t>19-12-2023</a:t>
            </a:fld>
            <a:endParaRPr lang="en-IN"/>
          </a:p>
        </p:txBody>
      </p:sp>
      <p:sp>
        <p:nvSpPr>
          <p:cNvPr id="5" name="Footer Placeholder 4">
            <a:extLst>
              <a:ext uri="{FF2B5EF4-FFF2-40B4-BE49-F238E27FC236}">
                <a16:creationId xmlns:a16="http://schemas.microsoft.com/office/drawing/2014/main" id="{E0FE3781-E0A4-EC4B-7E78-946C1DD8BA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529B824-DCE9-BB9F-D971-D9FF2A8EB6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994AC7-8152-40D3-B86B-9795324488DE}" type="slidenum">
              <a:rPr lang="en-IN" smtClean="0"/>
              <a:t>‹#›</a:t>
            </a:fld>
            <a:endParaRPr lang="en-IN"/>
          </a:p>
        </p:txBody>
      </p:sp>
    </p:spTree>
    <p:extLst>
      <p:ext uri="{BB962C8B-B14F-4D97-AF65-F5344CB8AC3E}">
        <p14:creationId xmlns:p14="http://schemas.microsoft.com/office/powerpoint/2010/main" val="14622622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15" name="Straight Connector 10">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Rectangle 11">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Rectangle 13">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13223B-FC8F-DC49-EC62-B8242CCE9AA3}"/>
              </a:ext>
            </a:extLst>
          </p:cNvPr>
          <p:cNvSpPr>
            <a:spLocks noGrp="1"/>
          </p:cNvSpPr>
          <p:nvPr>
            <p:ph type="ctrTitle"/>
          </p:nvPr>
        </p:nvSpPr>
        <p:spPr>
          <a:xfrm>
            <a:off x="1524000" y="1584683"/>
            <a:ext cx="9144000" cy="2551829"/>
          </a:xfrm>
        </p:spPr>
        <p:txBody>
          <a:bodyPr anchor="ctr">
            <a:normAutofit/>
          </a:bodyPr>
          <a:lstStyle/>
          <a:p>
            <a:r>
              <a:rPr lang="en-IN" sz="6600" dirty="0"/>
              <a:t>Lane Detection</a:t>
            </a:r>
          </a:p>
        </p:txBody>
      </p:sp>
      <p:sp>
        <p:nvSpPr>
          <p:cNvPr id="3" name="Subtitle 2">
            <a:extLst>
              <a:ext uri="{FF2B5EF4-FFF2-40B4-BE49-F238E27FC236}">
                <a16:creationId xmlns:a16="http://schemas.microsoft.com/office/drawing/2014/main" id="{F1FB96D6-2F63-44A2-8C4F-A9A702C38BC4}"/>
              </a:ext>
            </a:extLst>
          </p:cNvPr>
          <p:cNvSpPr>
            <a:spLocks noGrp="1"/>
          </p:cNvSpPr>
          <p:nvPr>
            <p:ph type="subTitle" idx="1"/>
          </p:nvPr>
        </p:nvSpPr>
        <p:spPr>
          <a:xfrm>
            <a:off x="3379351" y="4700153"/>
            <a:ext cx="5427407" cy="1044090"/>
          </a:xfrm>
        </p:spPr>
        <p:txBody>
          <a:bodyPr anchor="ctr">
            <a:normAutofit fontScale="70000" lnSpcReduction="20000"/>
          </a:bodyPr>
          <a:lstStyle/>
          <a:p>
            <a:r>
              <a:rPr lang="en-US" sz="2800" b="1" dirty="0"/>
              <a:t>Manish Pandey,</a:t>
            </a:r>
          </a:p>
          <a:p>
            <a:r>
              <a:rPr lang="en-US" sz="2800" b="1" dirty="0"/>
              <a:t>MTech, Data Science</a:t>
            </a:r>
          </a:p>
          <a:p>
            <a:r>
              <a:rPr lang="en-US" sz="2800" b="1" dirty="0"/>
              <a:t>2022pds0024@iitjammu.ac.in</a:t>
            </a:r>
            <a:endParaRPr lang="en-IN" sz="2800" dirty="0"/>
          </a:p>
          <a:p>
            <a:endParaRPr lang="en-IN" sz="2800" dirty="0"/>
          </a:p>
        </p:txBody>
      </p:sp>
      <p:pic>
        <p:nvPicPr>
          <p:cNvPr id="4" name="Picture 3" descr="Logo, company name, sunburst chart&#10;&#10;Description automatically generated">
            <a:extLst>
              <a:ext uri="{FF2B5EF4-FFF2-40B4-BE49-F238E27FC236}">
                <a16:creationId xmlns:a16="http://schemas.microsoft.com/office/drawing/2014/main" id="{084DEAA5-7155-BEAD-FA0E-DEED5620BB6D}"/>
              </a:ext>
            </a:extLst>
          </p:cNvPr>
          <p:cNvPicPr>
            <a:picLocks noChangeAspect="1"/>
          </p:cNvPicPr>
          <p:nvPr/>
        </p:nvPicPr>
        <p:blipFill rotWithShape="1">
          <a:blip r:embed="rId2">
            <a:extLst>
              <a:ext uri="{28A0092B-C50C-407E-A947-70E740481C1C}">
                <a14:useLocalDpi xmlns:a14="http://schemas.microsoft.com/office/drawing/2010/main" val="0"/>
              </a:ext>
            </a:extLst>
          </a:blip>
          <a:srcRect r="1" b="1"/>
          <a:stretch/>
        </p:blipFill>
        <p:spPr>
          <a:xfrm>
            <a:off x="927537" y="1455690"/>
            <a:ext cx="2558400" cy="255840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Tree>
    <p:extLst>
      <p:ext uri="{BB962C8B-B14F-4D97-AF65-F5344CB8AC3E}">
        <p14:creationId xmlns:p14="http://schemas.microsoft.com/office/powerpoint/2010/main" val="2425553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77AF93-9F7C-2BA1-1CC2-F9779972F4EC}"/>
              </a:ext>
            </a:extLst>
          </p:cNvPr>
          <p:cNvSpPr>
            <a:spLocks noGrp="1"/>
          </p:cNvSpPr>
          <p:nvPr>
            <p:ph type="title"/>
          </p:nvPr>
        </p:nvSpPr>
        <p:spPr>
          <a:xfrm>
            <a:off x="808638" y="386930"/>
            <a:ext cx="9236700" cy="1188950"/>
          </a:xfrm>
        </p:spPr>
        <p:txBody>
          <a:bodyPr anchor="b">
            <a:normAutofit fontScale="90000"/>
          </a:bodyPr>
          <a:lstStyle/>
          <a:p>
            <a:br>
              <a:rPr lang="en-IN" sz="3800" b="0" i="0" dirty="0">
                <a:effectLst/>
                <a:latin typeface="Roboto" panose="02000000000000000000" pitchFamily="2" charset="0"/>
              </a:rPr>
            </a:br>
            <a:br>
              <a:rPr lang="en-IN" sz="3800" b="0" i="0" dirty="0">
                <a:effectLst/>
                <a:latin typeface="Roboto" panose="02000000000000000000" pitchFamily="2" charset="0"/>
              </a:rPr>
            </a:br>
            <a:br>
              <a:rPr lang="en-IN" sz="3800" b="0" i="0" dirty="0">
                <a:effectLst/>
                <a:latin typeface="Roboto" panose="02000000000000000000" pitchFamily="2" charset="0"/>
              </a:rPr>
            </a:br>
            <a:br>
              <a:rPr lang="en-IN" sz="3800" b="0" i="0" dirty="0">
                <a:effectLst/>
                <a:latin typeface="Roboto" panose="02000000000000000000" pitchFamily="2" charset="0"/>
              </a:rPr>
            </a:br>
            <a:r>
              <a:rPr lang="en-IN" b="0" i="0" dirty="0">
                <a:effectLst/>
                <a:latin typeface="Roboto" panose="02000000000000000000" pitchFamily="2" charset="0"/>
              </a:rPr>
              <a:t>Region Masking</a:t>
            </a:r>
            <a:endParaRPr lang="en-IN" dirty="0"/>
          </a:p>
        </p:txBody>
      </p:sp>
      <p:grpSp>
        <p:nvGrpSpPr>
          <p:cNvPr id="52" name="Group 51">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53" name="Rectangle 52">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Rectangle 55">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18715E52-D8C3-114D-74C4-E76D22610E17}"/>
              </a:ext>
            </a:extLst>
          </p:cNvPr>
          <p:cNvSpPr>
            <a:spLocks noGrp="1"/>
          </p:cNvSpPr>
          <p:nvPr>
            <p:ph idx="1"/>
          </p:nvPr>
        </p:nvSpPr>
        <p:spPr>
          <a:xfrm>
            <a:off x="793660" y="2599509"/>
            <a:ext cx="10143668" cy="3435531"/>
          </a:xfrm>
        </p:spPr>
        <p:txBody>
          <a:bodyPr anchor="ctr">
            <a:normAutofit/>
          </a:bodyPr>
          <a:lstStyle/>
          <a:p>
            <a:r>
              <a:rPr lang="en-US" sz="2400" b="0" i="0">
                <a:effectLst/>
                <a:latin typeface="Roboto" panose="02000000000000000000" pitchFamily="2" charset="0"/>
                <a:ea typeface="Roboto" panose="02000000000000000000" pitchFamily="2" charset="0"/>
                <a:cs typeface="Roboto" panose="02000000000000000000" pitchFamily="2" charset="0"/>
              </a:rPr>
              <a:t>We want to narrow down our analysis to a section of the image. </a:t>
            </a:r>
            <a:r>
              <a:rPr lang="en-US" sz="2400" b="0">
                <a:latin typeface="Roboto" panose="02000000000000000000" pitchFamily="2" charset="0"/>
                <a:ea typeface="Roboto" panose="02000000000000000000" pitchFamily="2" charset="0"/>
                <a:cs typeface="Roboto" panose="02000000000000000000" pitchFamily="2" charset="0"/>
              </a:rPr>
              <a:t>We use masking for this purpose.</a:t>
            </a:r>
            <a:endParaRPr lang="en-US" sz="2400" i="0">
              <a:effectLst/>
              <a:latin typeface="Roboto" panose="02000000000000000000" pitchFamily="2" charset="0"/>
              <a:ea typeface="Roboto" panose="02000000000000000000" pitchFamily="2" charset="0"/>
              <a:cs typeface="Roboto" panose="02000000000000000000" pitchFamily="2" charset="0"/>
            </a:endParaRPr>
          </a:p>
          <a:p>
            <a:r>
              <a:rPr lang="en-US" sz="2400">
                <a:latin typeface="Roboto" panose="02000000000000000000" pitchFamily="2" charset="0"/>
                <a:ea typeface="Roboto" panose="02000000000000000000" pitchFamily="2" charset="0"/>
                <a:cs typeface="Roboto" panose="02000000000000000000" pitchFamily="2" charset="0"/>
              </a:rPr>
              <a:t>We</a:t>
            </a:r>
            <a:r>
              <a:rPr lang="en-US" sz="2400" i="0">
                <a:effectLst/>
                <a:latin typeface="Roboto" panose="02000000000000000000" pitchFamily="2" charset="0"/>
                <a:ea typeface="Roboto" panose="02000000000000000000" pitchFamily="2" charset="0"/>
                <a:cs typeface="Roboto" panose="02000000000000000000" pitchFamily="2" charset="0"/>
              </a:rPr>
              <a:t> start by creating a blank mask with the same shape as the input image.</a:t>
            </a:r>
            <a:endParaRPr lang="en-US" sz="2400" b="0" i="0">
              <a:effectLst/>
              <a:latin typeface="Roboto" panose="02000000000000000000" pitchFamily="2" charset="0"/>
              <a:ea typeface="Roboto" panose="02000000000000000000" pitchFamily="2" charset="0"/>
              <a:cs typeface="Roboto" panose="02000000000000000000" pitchFamily="2" charset="0"/>
            </a:endParaRPr>
          </a:p>
          <a:p>
            <a:r>
              <a:rPr lang="en-US" sz="2400">
                <a:latin typeface="Roboto" panose="02000000000000000000" pitchFamily="2" charset="0"/>
                <a:ea typeface="Roboto" panose="02000000000000000000" pitchFamily="2" charset="0"/>
                <a:cs typeface="Roboto" panose="02000000000000000000" pitchFamily="2" charset="0"/>
              </a:rPr>
              <a:t>Create</a:t>
            </a:r>
            <a:r>
              <a:rPr lang="en-US" sz="2400" b="0" i="0">
                <a:effectLst/>
                <a:latin typeface="Roboto" panose="02000000000000000000" pitchFamily="2" charset="0"/>
                <a:ea typeface="Roboto" panose="02000000000000000000" pitchFamily="2" charset="0"/>
                <a:cs typeface="Roboto" panose="02000000000000000000" pitchFamily="2" charset="0"/>
              </a:rPr>
              <a:t> a polygonal mask over the vertices. </a:t>
            </a:r>
          </a:p>
          <a:p>
            <a:r>
              <a:rPr lang="en-US" sz="2400" b="0" i="0">
                <a:effectLst/>
                <a:latin typeface="Roboto" panose="02000000000000000000" pitchFamily="2" charset="0"/>
                <a:ea typeface="Roboto" panose="02000000000000000000" pitchFamily="2" charset="0"/>
                <a:cs typeface="Roboto" panose="02000000000000000000" pitchFamily="2" charset="0"/>
              </a:rPr>
              <a:t>Apply the </a:t>
            </a:r>
            <a:r>
              <a:rPr lang="en-US" sz="2400">
                <a:latin typeface="Roboto" panose="02000000000000000000" pitchFamily="2" charset="0"/>
                <a:ea typeface="Roboto" panose="02000000000000000000" pitchFamily="2" charset="0"/>
                <a:cs typeface="Roboto" panose="02000000000000000000" pitchFamily="2" charset="0"/>
              </a:rPr>
              <a:t>polygonal mask to the original image resulting in a masked image over the region of interest.</a:t>
            </a:r>
            <a:endParaRPr lang="en-IN" sz="24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387089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5">
            <a:extLst>
              <a:ext uri="{FF2B5EF4-FFF2-40B4-BE49-F238E27FC236}">
                <a16:creationId xmlns:a16="http://schemas.microsoft.com/office/drawing/2014/main" id="{0855A890-B60B-4670-9DC2-69DC05015A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69C4F6-BAE1-32FB-38F3-16EB0752293F}"/>
              </a:ext>
            </a:extLst>
          </p:cNvPr>
          <p:cNvSpPr>
            <a:spLocks noGrp="1"/>
          </p:cNvSpPr>
          <p:nvPr>
            <p:ph type="title"/>
          </p:nvPr>
        </p:nvSpPr>
        <p:spPr>
          <a:xfrm>
            <a:off x="454467" y="2023110"/>
            <a:ext cx="2469624" cy="2846070"/>
          </a:xfrm>
        </p:spPr>
        <p:txBody>
          <a:bodyPr vert="horz" lIns="91440" tIns="45720" rIns="91440" bIns="45720" rtlCol="0" anchor="ctr">
            <a:normAutofit/>
          </a:bodyPr>
          <a:lstStyle/>
          <a:p>
            <a:r>
              <a:rPr lang="en-US" sz="3700" b="1"/>
              <a:t>Masking Process</a:t>
            </a:r>
          </a:p>
        </p:txBody>
      </p:sp>
      <p:sp>
        <p:nvSpPr>
          <p:cNvPr id="23" name="Rectangle 17">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22480"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042549"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283"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screenshot, text, black, line&#10;&#10;Description automatically generated">
            <a:extLst>
              <a:ext uri="{FF2B5EF4-FFF2-40B4-BE49-F238E27FC236}">
                <a16:creationId xmlns:a16="http://schemas.microsoft.com/office/drawing/2014/main" id="{91C2331E-1BF5-4D36-187F-C928CCABB2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4313" y="3553872"/>
            <a:ext cx="3703320" cy="2129408"/>
          </a:xfrm>
          <a:prstGeom prst="rect">
            <a:avLst/>
          </a:prstGeom>
        </p:spPr>
      </p:pic>
      <p:pic>
        <p:nvPicPr>
          <p:cNvPr id="5" name="Content Placeholder 4" descr="A picture containing screenshot, black, line, darkness&#10;&#10;Description automatically generated">
            <a:extLst>
              <a:ext uri="{FF2B5EF4-FFF2-40B4-BE49-F238E27FC236}">
                <a16:creationId xmlns:a16="http://schemas.microsoft.com/office/drawing/2014/main" id="{654F0CE8-3729-E700-8EE7-1E5241F79E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19423" y="1018724"/>
            <a:ext cx="3703320" cy="2129408"/>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DB34826D-890B-13EC-2A77-E5F9EBE59B5E}"/>
              </a:ext>
            </a:extLst>
          </p:cNvPr>
          <p:cNvPicPr>
            <a:picLocks noChangeAspect="1"/>
          </p:cNvPicPr>
          <p:nvPr/>
        </p:nvPicPr>
        <p:blipFill rotWithShape="1">
          <a:blip r:embed="rId4">
            <a:extLst>
              <a:ext uri="{28A0092B-C50C-407E-A947-70E740481C1C}">
                <a14:useLocalDpi xmlns:a14="http://schemas.microsoft.com/office/drawing/2010/main" val="0"/>
              </a:ext>
            </a:extLst>
          </a:blip>
          <a:srcRect l="2518" t="53926" r="64833" b="2370"/>
          <a:stretch/>
        </p:blipFill>
        <p:spPr>
          <a:xfrm>
            <a:off x="8190766" y="1014805"/>
            <a:ext cx="3351747" cy="2523744"/>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33DD6D31-FFAD-19F4-F9EE-9D46D1842A54}"/>
              </a:ext>
            </a:extLst>
          </p:cNvPr>
          <p:cNvPicPr>
            <a:picLocks noChangeAspect="1"/>
          </p:cNvPicPr>
          <p:nvPr/>
        </p:nvPicPr>
        <p:blipFill rotWithShape="1">
          <a:blip r:embed="rId4">
            <a:extLst>
              <a:ext uri="{28A0092B-C50C-407E-A947-70E740481C1C}">
                <a14:useLocalDpi xmlns:a14="http://schemas.microsoft.com/office/drawing/2010/main" val="0"/>
              </a:ext>
            </a:extLst>
          </a:blip>
          <a:srcRect l="34667" t="52419" r="23167" b="5324"/>
          <a:stretch/>
        </p:blipFill>
        <p:spPr>
          <a:xfrm>
            <a:off x="7848599" y="3595667"/>
            <a:ext cx="3703320" cy="2087613"/>
          </a:xfrm>
          <a:prstGeom prst="rect">
            <a:avLst/>
          </a:prstGeom>
        </p:spPr>
      </p:pic>
      <p:sp>
        <p:nvSpPr>
          <p:cNvPr id="12" name="Arrow: Curved Down 11">
            <a:extLst>
              <a:ext uri="{FF2B5EF4-FFF2-40B4-BE49-F238E27FC236}">
                <a16:creationId xmlns:a16="http://schemas.microsoft.com/office/drawing/2014/main" id="{33A6AE8F-A800-0734-802D-9F9B99C86AD7}"/>
              </a:ext>
            </a:extLst>
          </p:cNvPr>
          <p:cNvSpPr/>
          <p:nvPr/>
        </p:nvSpPr>
        <p:spPr>
          <a:xfrm rot="5400000">
            <a:off x="10593533" y="2966916"/>
            <a:ext cx="2098258" cy="418163"/>
          </a:xfrm>
          <a:prstGeom prst="curvedDown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3" name="Arrow: Curved Down 12">
            <a:extLst>
              <a:ext uri="{FF2B5EF4-FFF2-40B4-BE49-F238E27FC236}">
                <a16:creationId xmlns:a16="http://schemas.microsoft.com/office/drawing/2014/main" id="{1755868A-FE72-8C83-11CC-E595570CB10C}"/>
              </a:ext>
            </a:extLst>
          </p:cNvPr>
          <p:cNvSpPr/>
          <p:nvPr/>
        </p:nvSpPr>
        <p:spPr>
          <a:xfrm rot="10800000">
            <a:off x="6749913" y="5716272"/>
            <a:ext cx="2300749" cy="745496"/>
          </a:xfrm>
          <a:prstGeom prst="curvedDown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4" name="Arrow: Curved Down 13">
            <a:extLst>
              <a:ext uri="{FF2B5EF4-FFF2-40B4-BE49-F238E27FC236}">
                <a16:creationId xmlns:a16="http://schemas.microsoft.com/office/drawing/2014/main" id="{1C3DF701-46EB-C75E-9F9B-7F16800AE88F}"/>
              </a:ext>
            </a:extLst>
          </p:cNvPr>
          <p:cNvSpPr/>
          <p:nvPr/>
        </p:nvSpPr>
        <p:spPr>
          <a:xfrm>
            <a:off x="6754761" y="186813"/>
            <a:ext cx="2300749" cy="745496"/>
          </a:xfrm>
          <a:prstGeom prst="curvedDown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3157268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BF476A-74C8-6C78-27A1-15DD847F0B01}"/>
              </a:ext>
            </a:extLst>
          </p:cNvPr>
          <p:cNvSpPr>
            <a:spLocks noGrp="1"/>
          </p:cNvSpPr>
          <p:nvPr>
            <p:ph type="title"/>
          </p:nvPr>
        </p:nvSpPr>
        <p:spPr>
          <a:xfrm>
            <a:off x="793662" y="386930"/>
            <a:ext cx="10066122" cy="1298448"/>
          </a:xfrm>
        </p:spPr>
        <p:txBody>
          <a:bodyPr anchor="b">
            <a:normAutofit/>
          </a:bodyPr>
          <a:lstStyle/>
          <a:p>
            <a:r>
              <a:rPr lang="en-IN" sz="4800"/>
              <a:t>Difficulties for fitting approach</a:t>
            </a:r>
          </a:p>
        </p:txBody>
      </p:sp>
      <p:sp>
        <p:nvSpPr>
          <p:cNvPr id="17" name="Rectangle 16">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98F8E3C9-7CFD-F253-75D4-6859BF00A511}"/>
              </a:ext>
            </a:extLst>
          </p:cNvPr>
          <p:cNvSpPr>
            <a:spLocks noGrp="1"/>
          </p:cNvSpPr>
          <p:nvPr>
            <p:ph idx="1"/>
          </p:nvPr>
        </p:nvSpPr>
        <p:spPr>
          <a:xfrm>
            <a:off x="254000" y="1865099"/>
            <a:ext cx="4967215" cy="4085740"/>
          </a:xfrm>
        </p:spPr>
        <p:txBody>
          <a:bodyPr anchor="ctr">
            <a:normAutofit/>
          </a:bodyPr>
          <a:lstStyle/>
          <a:p>
            <a:endParaRPr lang="en-IN" sz="1900" dirty="0"/>
          </a:p>
          <a:p>
            <a:endParaRPr lang="en-IN" sz="1900" dirty="0"/>
          </a:p>
          <a:p>
            <a:r>
              <a:rPr lang="en-IN" sz="1900" dirty="0"/>
              <a:t>Extraneous data : Which points to fit to?</a:t>
            </a:r>
          </a:p>
          <a:p>
            <a:r>
              <a:rPr lang="en-IN" sz="1900" dirty="0"/>
              <a:t>Incomplete data : Only parts of the image is      </a:t>
            </a:r>
          </a:p>
          <a:p>
            <a:pPr marL="0" indent="0">
              <a:buNone/>
            </a:pPr>
            <a:r>
              <a:rPr lang="en-IN" sz="1900" dirty="0"/>
              <a:t>                                      visible</a:t>
            </a:r>
          </a:p>
          <a:p>
            <a:r>
              <a:rPr lang="en-IN" sz="1900" dirty="0"/>
              <a:t>Noise</a:t>
            </a:r>
          </a:p>
          <a:p>
            <a:pPr marL="0" indent="0">
              <a:buNone/>
            </a:pPr>
            <a:r>
              <a:rPr lang="en-IN" sz="1900" dirty="0"/>
              <a:t>                                    </a:t>
            </a:r>
          </a:p>
          <a:p>
            <a:pPr marL="0" indent="0">
              <a:buNone/>
            </a:pPr>
            <a:r>
              <a:rPr lang="en-IN" sz="1900" dirty="0"/>
              <a:t>                </a:t>
            </a:r>
            <a:r>
              <a:rPr lang="en-IN" sz="2000" b="1" u="sng" dirty="0"/>
              <a:t>Solution: Hough Transform</a:t>
            </a:r>
          </a:p>
        </p:txBody>
      </p:sp>
      <p:sp>
        <p:nvSpPr>
          <p:cNvPr id="21" name="Rectangle 20">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screenshot, text, black, line&#10;&#10;Description automatically generated">
            <a:extLst>
              <a:ext uri="{FF2B5EF4-FFF2-40B4-BE49-F238E27FC236}">
                <a16:creationId xmlns:a16="http://schemas.microsoft.com/office/drawing/2014/main" id="{FA2394C5-A84D-6E41-E71B-6D739426EA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824" y="2984778"/>
            <a:ext cx="5150159" cy="2961340"/>
          </a:xfrm>
          <a:prstGeom prst="rect">
            <a:avLst/>
          </a:prstGeom>
        </p:spPr>
      </p:pic>
    </p:spTree>
    <p:extLst>
      <p:ext uri="{BB962C8B-B14F-4D97-AF65-F5344CB8AC3E}">
        <p14:creationId xmlns:p14="http://schemas.microsoft.com/office/powerpoint/2010/main" val="2035265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26EB36-F4C5-6D7E-BB43-3C1E7118FD64}"/>
              </a:ext>
            </a:extLst>
          </p:cNvPr>
          <p:cNvSpPr>
            <a:spLocks noGrp="1"/>
          </p:cNvSpPr>
          <p:nvPr>
            <p:ph type="title"/>
          </p:nvPr>
        </p:nvSpPr>
        <p:spPr>
          <a:xfrm>
            <a:off x="808638" y="386930"/>
            <a:ext cx="9236700" cy="1188950"/>
          </a:xfrm>
        </p:spPr>
        <p:txBody>
          <a:bodyPr anchor="b">
            <a:normAutofit/>
          </a:bodyPr>
          <a:lstStyle/>
          <a:p>
            <a:r>
              <a:rPr lang="en-IN" sz="5400"/>
              <a:t>Hough Transform: Concept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picture containing text, screenshot, line, diagram&#10;&#10;Description automatically generated">
            <a:extLst>
              <a:ext uri="{FF2B5EF4-FFF2-40B4-BE49-F238E27FC236}">
                <a16:creationId xmlns:a16="http://schemas.microsoft.com/office/drawing/2014/main" id="{3DBCCB1C-0DBF-F6E3-2CBB-02A72D6828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0710" y="2598738"/>
            <a:ext cx="6510204" cy="3436937"/>
          </a:xfrm>
        </p:spPr>
      </p:pic>
    </p:spTree>
    <p:extLst>
      <p:ext uri="{BB962C8B-B14F-4D97-AF65-F5344CB8AC3E}">
        <p14:creationId xmlns:p14="http://schemas.microsoft.com/office/powerpoint/2010/main" val="3183133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111B97A-2FB0-4625-8C2E-CDCB1AF68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29" name="Straight Connector 28">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Rectangle 31">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BD7FC0-74CA-5474-89C0-FA8C43687D25}"/>
              </a:ext>
            </a:extLst>
          </p:cNvPr>
          <p:cNvSpPr>
            <a:spLocks noGrp="1"/>
          </p:cNvSpPr>
          <p:nvPr>
            <p:ph type="title"/>
          </p:nvPr>
        </p:nvSpPr>
        <p:spPr>
          <a:xfrm>
            <a:off x="1060232" y="3801738"/>
            <a:ext cx="10071536" cy="929750"/>
          </a:xfrm>
        </p:spPr>
        <p:txBody>
          <a:bodyPr vert="horz" lIns="91440" tIns="45720" rIns="91440" bIns="45720" rtlCol="0" anchor="b">
            <a:normAutofit/>
          </a:bodyPr>
          <a:lstStyle/>
          <a:p>
            <a:pPr algn="ctr"/>
            <a:r>
              <a:rPr lang="en-US" sz="5200"/>
              <a:t>Multiple Line detection</a:t>
            </a:r>
          </a:p>
        </p:txBody>
      </p:sp>
      <p:pic>
        <p:nvPicPr>
          <p:cNvPr id="21" name="Picture 20" descr="A picture containing screenshot, line, diagram, design&#10;&#10;Description automatically generated">
            <a:extLst>
              <a:ext uri="{FF2B5EF4-FFF2-40B4-BE49-F238E27FC236}">
                <a16:creationId xmlns:a16="http://schemas.microsoft.com/office/drawing/2014/main" id="{CAAEB853-54D0-9B67-69DD-86AD475FC7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4922" y="743561"/>
            <a:ext cx="3144639" cy="2685439"/>
          </a:xfrm>
          <a:prstGeom prst="rect">
            <a:avLst/>
          </a:prstGeom>
        </p:spPr>
      </p:pic>
      <p:pic>
        <p:nvPicPr>
          <p:cNvPr id="11" name="Content Placeholder 10" descr="A picture containing screenshot, text, line, font&#10;&#10;Description automatically generated">
            <a:extLst>
              <a:ext uri="{FF2B5EF4-FFF2-40B4-BE49-F238E27FC236}">
                <a16:creationId xmlns:a16="http://schemas.microsoft.com/office/drawing/2014/main" id="{204599EC-AB8F-9BAB-139C-0C7A7336E70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02359" y="718136"/>
            <a:ext cx="2973658" cy="2743200"/>
          </a:xfrm>
          <a:prstGeom prst="rect">
            <a:avLst/>
          </a:prstGeom>
        </p:spPr>
      </p:pic>
      <p:pic>
        <p:nvPicPr>
          <p:cNvPr id="14" name="Picture 13" descr="A screenshot of a computer&#10;&#10;Description automatically generated with low confidence">
            <a:extLst>
              <a:ext uri="{FF2B5EF4-FFF2-40B4-BE49-F238E27FC236}">
                <a16:creationId xmlns:a16="http://schemas.microsoft.com/office/drawing/2014/main" id="{E597012E-C0D1-AADA-CA9B-D7CBE68BDC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1627" y="748014"/>
            <a:ext cx="3377685" cy="2702147"/>
          </a:xfrm>
          <a:prstGeom prst="rect">
            <a:avLst/>
          </a:prstGeom>
        </p:spPr>
      </p:pic>
    </p:spTree>
    <p:extLst>
      <p:ext uri="{BB962C8B-B14F-4D97-AF65-F5344CB8AC3E}">
        <p14:creationId xmlns:p14="http://schemas.microsoft.com/office/powerpoint/2010/main" val="216729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092A83-CFBE-83F4-D4C1-38C747EB66C2}"/>
              </a:ext>
            </a:extLst>
          </p:cNvPr>
          <p:cNvSpPr>
            <a:spLocks noGrp="1"/>
          </p:cNvSpPr>
          <p:nvPr>
            <p:ph type="title"/>
          </p:nvPr>
        </p:nvSpPr>
        <p:spPr>
          <a:xfrm>
            <a:off x="808638" y="318105"/>
            <a:ext cx="9236700" cy="1188950"/>
          </a:xfrm>
        </p:spPr>
        <p:txBody>
          <a:bodyPr anchor="b">
            <a:normAutofit/>
          </a:bodyPr>
          <a:lstStyle/>
          <a:p>
            <a:r>
              <a:rPr lang="en-IN" sz="5400" dirty="0"/>
              <a:t>Better Parameterization</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CD2E163-281B-2B3C-C775-EEA1236FF4D7}"/>
              </a:ext>
            </a:extLst>
          </p:cNvPr>
          <p:cNvSpPr>
            <a:spLocks noGrp="1"/>
          </p:cNvSpPr>
          <p:nvPr>
            <p:ph idx="1"/>
          </p:nvPr>
        </p:nvSpPr>
        <p:spPr>
          <a:xfrm>
            <a:off x="793660" y="2599509"/>
            <a:ext cx="10143668" cy="3435531"/>
          </a:xfrm>
        </p:spPr>
        <p:txBody>
          <a:bodyPr anchor="ctr">
            <a:normAutofit/>
          </a:bodyPr>
          <a:lstStyle/>
          <a:p>
            <a:r>
              <a:rPr lang="en-IN" sz="2400" dirty="0"/>
              <a:t>Issue: </a:t>
            </a:r>
          </a:p>
          <a:p>
            <a:pPr lvl="1"/>
            <a:r>
              <a:rPr lang="en-IN" dirty="0"/>
              <a:t>Slope of the line could be very large or very small</a:t>
            </a:r>
          </a:p>
          <a:p>
            <a:pPr lvl="1"/>
            <a:r>
              <a:rPr lang="en-IN" dirty="0"/>
              <a:t>More memory and computation</a:t>
            </a:r>
          </a:p>
          <a:p>
            <a:r>
              <a:rPr lang="en-IN" sz="2400" dirty="0"/>
              <a:t>Solution:</a:t>
            </a:r>
          </a:p>
          <a:p>
            <a:pPr lvl="1"/>
            <a:r>
              <a:rPr lang="en-IN" dirty="0"/>
              <a:t>Use </a:t>
            </a:r>
          </a:p>
          <a:p>
            <a:pPr lvl="1"/>
            <a:r>
              <a:rPr lang="en-IN" dirty="0"/>
              <a:t>Orientation of </a:t>
            </a:r>
            <a:r>
              <a:rPr lang="el-GR" dirty="0"/>
              <a:t>θ</a:t>
            </a:r>
            <a:r>
              <a:rPr lang="en-IN" dirty="0"/>
              <a:t> is finite ,i.e. it is between 0</a:t>
            </a:r>
            <a:r>
              <a:rPr lang="en-IN" baseline="30000" dirty="0"/>
              <a:t>o</a:t>
            </a:r>
            <a:r>
              <a:rPr lang="en-IN" dirty="0"/>
              <a:t> and 180</a:t>
            </a:r>
            <a:r>
              <a:rPr lang="en-IN" baseline="30000" dirty="0"/>
              <a:t>0</a:t>
            </a:r>
          </a:p>
          <a:p>
            <a:pPr lvl="1"/>
            <a:r>
              <a:rPr lang="en-IN" dirty="0"/>
              <a:t>Distance </a:t>
            </a:r>
            <a:r>
              <a:rPr lang="el-GR" dirty="0"/>
              <a:t>ρ</a:t>
            </a:r>
            <a:r>
              <a:rPr lang="en-IN" dirty="0"/>
              <a:t> is finite.</a:t>
            </a:r>
          </a:p>
          <a:p>
            <a:pPr marL="457200" lvl="1" indent="0">
              <a:buNone/>
            </a:pPr>
            <a:endParaRPr lang="en-IN" dirty="0"/>
          </a:p>
        </p:txBody>
      </p:sp>
      <p:pic>
        <p:nvPicPr>
          <p:cNvPr id="5" name="Picture 4" descr="A picture containing font, text, white, black&#10;&#10;Description automatically generated">
            <a:extLst>
              <a:ext uri="{FF2B5EF4-FFF2-40B4-BE49-F238E27FC236}">
                <a16:creationId xmlns:a16="http://schemas.microsoft.com/office/drawing/2014/main" id="{48855160-2D65-8FFB-1FC2-DE740FD58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2463" y="4309439"/>
            <a:ext cx="2339697" cy="362303"/>
          </a:xfrm>
          <a:prstGeom prst="rect">
            <a:avLst/>
          </a:prstGeom>
        </p:spPr>
      </p:pic>
    </p:spTree>
    <p:extLst>
      <p:ext uri="{BB962C8B-B14F-4D97-AF65-F5344CB8AC3E}">
        <p14:creationId xmlns:p14="http://schemas.microsoft.com/office/powerpoint/2010/main" val="3624121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0CEED20-A22C-4FC3-BC0E-F4FE53FDE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708F6C-32D4-2D85-2B25-AB3F13D6CC8C}"/>
              </a:ext>
            </a:extLst>
          </p:cNvPr>
          <p:cNvSpPr>
            <a:spLocks noGrp="1"/>
          </p:cNvSpPr>
          <p:nvPr>
            <p:ph type="title"/>
          </p:nvPr>
        </p:nvSpPr>
        <p:spPr>
          <a:xfrm>
            <a:off x="1113810" y="2849524"/>
            <a:ext cx="4036334" cy="2387600"/>
          </a:xfrm>
        </p:spPr>
        <p:txBody>
          <a:bodyPr vert="horz" lIns="91440" tIns="45720" rIns="91440" bIns="45720" rtlCol="0" anchor="t">
            <a:normAutofit/>
          </a:bodyPr>
          <a:lstStyle/>
          <a:p>
            <a:r>
              <a:rPr lang="en-US" sz="3800" kern="1200" dirty="0">
                <a:solidFill>
                  <a:schemeClr val="tx1"/>
                </a:solidFill>
                <a:latin typeface="+mj-lt"/>
                <a:ea typeface="+mj-ea"/>
                <a:cs typeface="+mj-cs"/>
              </a:rPr>
              <a:t>Better Parameterization</a:t>
            </a:r>
          </a:p>
        </p:txBody>
      </p:sp>
      <p:grpSp>
        <p:nvGrpSpPr>
          <p:cNvPr id="25" name="Group 2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849524"/>
            <a:ext cx="731521" cy="673460"/>
            <a:chOff x="3940602" y="308034"/>
            <a:chExt cx="2116791" cy="3428999"/>
          </a:xfrm>
          <a:solidFill>
            <a:schemeClr val="accent4"/>
          </a:solidFill>
        </p:grpSpPr>
        <p:sp>
          <p:nvSpPr>
            <p:cNvPr id="26" name="Rectangle 2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679732"/>
            <a:ext cx="6009366" cy="542388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line, diagram, screenshot&#10;&#10;Description automatically generated">
            <a:extLst>
              <a:ext uri="{FF2B5EF4-FFF2-40B4-BE49-F238E27FC236}">
                <a16:creationId xmlns:a16="http://schemas.microsoft.com/office/drawing/2014/main" id="{7A4E3B5D-5E1D-20D2-3222-06F6806BB6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5810" y="1130710"/>
            <a:ext cx="5970524" cy="4005688"/>
          </a:xfrm>
          <a:prstGeom prst="rect">
            <a:avLst/>
          </a:prstGeom>
        </p:spPr>
      </p:pic>
      <p:sp>
        <p:nvSpPr>
          <p:cNvPr id="32" name="Rectangle 31">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687568" y="6355073"/>
            <a:ext cx="6007608"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7114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022CA72-2A63-428F-B586-37BA5AB6D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C825B2-98A6-0AAA-764D-E45FA5E8A538}"/>
              </a:ext>
            </a:extLst>
          </p:cNvPr>
          <p:cNvSpPr>
            <a:spLocks noGrp="1"/>
          </p:cNvSpPr>
          <p:nvPr>
            <p:ph type="title"/>
          </p:nvPr>
        </p:nvSpPr>
        <p:spPr>
          <a:xfrm>
            <a:off x="532015" y="4495568"/>
            <a:ext cx="3861960" cy="1905232"/>
          </a:xfrm>
        </p:spPr>
        <p:txBody>
          <a:bodyPr anchor="ctr">
            <a:normAutofit/>
          </a:bodyPr>
          <a:lstStyle/>
          <a:p>
            <a:r>
              <a:rPr lang="en-IN" sz="3200" dirty="0"/>
              <a:t>Hough Transform</a:t>
            </a:r>
          </a:p>
        </p:txBody>
      </p:sp>
      <p:sp>
        <p:nvSpPr>
          <p:cNvPr id="31" name="Rectangle 30">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32">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1"/>
            <a:ext cx="11231745" cy="413142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screenshot, text, black, line&#10;&#10;Description automatically generated">
            <a:extLst>
              <a:ext uri="{FF2B5EF4-FFF2-40B4-BE49-F238E27FC236}">
                <a16:creationId xmlns:a16="http://schemas.microsoft.com/office/drawing/2014/main" id="{E224D9EC-F9B1-B5D1-C4A3-B3FBEDF131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600545"/>
            <a:ext cx="5136795" cy="2953657"/>
          </a:xfrm>
          <a:prstGeom prst="rect">
            <a:avLst/>
          </a:prstGeom>
        </p:spPr>
      </p:pic>
      <p:pic>
        <p:nvPicPr>
          <p:cNvPr id="9" name="Picture 8" descr="A picture containing screenshot, line&#10;&#10;Description automatically generated">
            <a:extLst>
              <a:ext uri="{FF2B5EF4-FFF2-40B4-BE49-F238E27FC236}">
                <a16:creationId xmlns:a16="http://schemas.microsoft.com/office/drawing/2014/main" id="{50C7CCD8-7D4D-721C-7495-612FA6B822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97264" y="600544"/>
            <a:ext cx="5136795" cy="2953657"/>
          </a:xfrm>
          <a:prstGeom prst="rect">
            <a:avLst/>
          </a:prstGeom>
        </p:spPr>
      </p:pic>
      <p:sp>
        <p:nvSpPr>
          <p:cNvPr id="35" name="Rectangle 34">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837444" y="5460209"/>
            <a:ext cx="1790365"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944994-63A0-45B0-6674-91E86D48D244}"/>
              </a:ext>
            </a:extLst>
          </p:cNvPr>
          <p:cNvSpPr>
            <a:spLocks noGrp="1"/>
          </p:cNvSpPr>
          <p:nvPr>
            <p:ph idx="1"/>
          </p:nvPr>
        </p:nvSpPr>
        <p:spPr>
          <a:xfrm>
            <a:off x="5162719" y="4495568"/>
            <a:ext cx="6586915" cy="1905232"/>
          </a:xfrm>
        </p:spPr>
        <p:txBody>
          <a:bodyPr anchor="ctr">
            <a:normAutofit/>
          </a:bodyPr>
          <a:lstStyle/>
          <a:p>
            <a:r>
              <a:rPr lang="en-IN" sz="1800" dirty="0"/>
              <a:t>We perform Hough Transform to detect line (lane) from a video</a:t>
            </a:r>
          </a:p>
          <a:p>
            <a:endParaRPr lang="en-IN" sz="1800" dirty="0"/>
          </a:p>
          <a:p>
            <a:endParaRPr lang="en-IN" sz="1800" dirty="0"/>
          </a:p>
          <a:p>
            <a:pPr marL="0" indent="0">
              <a:buNone/>
            </a:pPr>
            <a:endParaRPr lang="en-IN" sz="1800" dirty="0"/>
          </a:p>
        </p:txBody>
      </p:sp>
    </p:spTree>
    <p:extLst>
      <p:ext uri="{BB962C8B-B14F-4D97-AF65-F5344CB8AC3E}">
        <p14:creationId xmlns:p14="http://schemas.microsoft.com/office/powerpoint/2010/main" val="417732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1">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3">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15" name="Straight Connector 14">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Rectangle 15">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Rectangle 17">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a:t>Pipeline Outputs</a:t>
            </a:r>
          </a:p>
        </p:txBody>
      </p:sp>
      <p:sp>
        <p:nvSpPr>
          <p:cNvPr id="3" name="Content Placeholder 2">
            <a:extLst>
              <a:ext uri="{FF2B5EF4-FFF2-40B4-BE49-F238E27FC236}">
                <a16:creationId xmlns:a16="http://schemas.microsoft.com/office/drawing/2014/main" id="{78B4B285-1147-FBEC-C201-CCFF67827134}"/>
              </a:ext>
            </a:extLst>
          </p:cNvPr>
          <p:cNvSpPr>
            <a:spLocks noGrp="1"/>
          </p:cNvSpPr>
          <p:nvPr>
            <p:ph idx="1"/>
          </p:nvPr>
        </p:nvSpPr>
        <p:spPr>
          <a:xfrm>
            <a:off x="1060232" y="4984740"/>
            <a:ext cx="10071536" cy="448377"/>
          </a:xfrm>
        </p:spPr>
        <p:txBody>
          <a:bodyPr vert="horz" lIns="91440" tIns="45720" rIns="91440" bIns="45720" rtlCol="0" anchor="t">
            <a:normAutofit/>
          </a:bodyPr>
          <a:lstStyle/>
          <a:p>
            <a:pPr marL="0" indent="0" algn="ctr">
              <a:buNone/>
            </a:pPr>
            <a:r>
              <a:rPr lang="en-US" sz="2000"/>
              <a:t>Gray scaling</a:t>
            </a:r>
          </a:p>
        </p:txBody>
      </p:sp>
      <p:pic>
        <p:nvPicPr>
          <p:cNvPr id="5" name="Picture 4" descr="A long shot of a road&#10;&#10;Description automatically generated with medium confidence">
            <a:extLst>
              <a:ext uri="{FF2B5EF4-FFF2-40B4-BE49-F238E27FC236}">
                <a16:creationId xmlns:a16="http://schemas.microsoft.com/office/drawing/2014/main" id="{5A7BEFCE-2597-1EB6-BBD1-5BEE05092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717" y="744995"/>
            <a:ext cx="5069590" cy="2851644"/>
          </a:xfrm>
          <a:prstGeom prst="rect">
            <a:avLst/>
          </a:prstGeom>
        </p:spPr>
      </p:pic>
      <p:pic>
        <p:nvPicPr>
          <p:cNvPr id="7" name="Picture 6" descr="A picture containing outdoor, road, way, sky&#10;&#10;Description automatically generated">
            <a:extLst>
              <a:ext uri="{FF2B5EF4-FFF2-40B4-BE49-F238E27FC236}">
                <a16:creationId xmlns:a16="http://schemas.microsoft.com/office/drawing/2014/main" id="{CAC25BE6-972E-DF17-5879-8F0F5F006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7417" y="733656"/>
            <a:ext cx="5246491" cy="3016732"/>
          </a:xfrm>
          <a:prstGeom prst="rect">
            <a:avLst/>
          </a:prstGeom>
        </p:spPr>
      </p:pic>
    </p:spTree>
    <p:extLst>
      <p:ext uri="{BB962C8B-B14F-4D97-AF65-F5344CB8AC3E}">
        <p14:creationId xmlns:p14="http://schemas.microsoft.com/office/powerpoint/2010/main" val="4277609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29" name="Straight Connector 28">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Rectangle 31">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a:t>Pipeline Outputs</a:t>
            </a:r>
          </a:p>
        </p:txBody>
      </p:sp>
      <p:sp>
        <p:nvSpPr>
          <p:cNvPr id="3" name="Content Placeholder 2">
            <a:extLst>
              <a:ext uri="{FF2B5EF4-FFF2-40B4-BE49-F238E27FC236}">
                <a16:creationId xmlns:a16="http://schemas.microsoft.com/office/drawing/2014/main" id="{78B4B285-1147-FBEC-C201-CCFF67827134}"/>
              </a:ext>
            </a:extLst>
          </p:cNvPr>
          <p:cNvSpPr>
            <a:spLocks noGrp="1"/>
          </p:cNvSpPr>
          <p:nvPr>
            <p:ph idx="1"/>
          </p:nvPr>
        </p:nvSpPr>
        <p:spPr>
          <a:xfrm>
            <a:off x="1060232" y="4984740"/>
            <a:ext cx="10071536" cy="448377"/>
          </a:xfrm>
        </p:spPr>
        <p:txBody>
          <a:bodyPr vert="horz" lIns="91440" tIns="45720" rIns="91440" bIns="45720" rtlCol="0" anchor="t">
            <a:normAutofit/>
          </a:bodyPr>
          <a:lstStyle/>
          <a:p>
            <a:pPr marL="0" indent="0" algn="ctr">
              <a:buNone/>
            </a:pPr>
            <a:r>
              <a:rPr lang="en-US" sz="2000" b="0" i="0">
                <a:effectLst/>
              </a:rPr>
              <a:t>Gaussian Smoothing</a:t>
            </a:r>
          </a:p>
        </p:txBody>
      </p:sp>
      <p:pic>
        <p:nvPicPr>
          <p:cNvPr id="6" name="Picture 5" descr="A picture containing outdoor, road, sky, way&#10;&#10;Description automatically generated">
            <a:extLst>
              <a:ext uri="{FF2B5EF4-FFF2-40B4-BE49-F238E27FC236}">
                <a16:creationId xmlns:a16="http://schemas.microsoft.com/office/drawing/2014/main" id="{D33901C3-6D67-4883-ADEB-8550BBD03A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717" y="713310"/>
            <a:ext cx="5069590" cy="2915014"/>
          </a:xfrm>
          <a:prstGeom prst="rect">
            <a:avLst/>
          </a:prstGeom>
        </p:spPr>
      </p:pic>
      <p:pic>
        <p:nvPicPr>
          <p:cNvPr id="7" name="Picture 6" descr="A picture containing outdoor, road, way, sky&#10;&#10;Description automatically generated">
            <a:extLst>
              <a:ext uri="{FF2B5EF4-FFF2-40B4-BE49-F238E27FC236}">
                <a16:creationId xmlns:a16="http://schemas.microsoft.com/office/drawing/2014/main" id="{CAC25BE6-972E-DF17-5879-8F0F5F006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507" y="713310"/>
            <a:ext cx="5065776" cy="2912821"/>
          </a:xfrm>
          <a:prstGeom prst="rect">
            <a:avLst/>
          </a:prstGeom>
        </p:spPr>
      </p:pic>
    </p:spTree>
    <p:extLst>
      <p:ext uri="{BB962C8B-B14F-4D97-AF65-F5344CB8AC3E}">
        <p14:creationId xmlns:p14="http://schemas.microsoft.com/office/powerpoint/2010/main" val="1509748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2" name="Rectangle 2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E44446-BD7C-EC86-2EF0-55E96DD2DB74}"/>
              </a:ext>
            </a:extLst>
          </p:cNvPr>
          <p:cNvSpPr>
            <a:spLocks noGrp="1"/>
          </p:cNvSpPr>
          <p:nvPr>
            <p:ph type="title"/>
          </p:nvPr>
        </p:nvSpPr>
        <p:spPr>
          <a:xfrm>
            <a:off x="1043631" y="809898"/>
            <a:ext cx="9942716" cy="1554480"/>
          </a:xfrm>
        </p:spPr>
        <p:txBody>
          <a:bodyPr anchor="ctr">
            <a:normAutofit/>
          </a:bodyPr>
          <a:lstStyle/>
          <a:p>
            <a:r>
              <a:rPr lang="en-IN" sz="4800" b="1" dirty="0"/>
              <a:t>Introduction</a:t>
            </a:r>
          </a:p>
        </p:txBody>
      </p:sp>
      <p:sp>
        <p:nvSpPr>
          <p:cNvPr id="3" name="Content Placeholder 2">
            <a:extLst>
              <a:ext uri="{FF2B5EF4-FFF2-40B4-BE49-F238E27FC236}">
                <a16:creationId xmlns:a16="http://schemas.microsoft.com/office/drawing/2014/main" id="{047C30C6-1792-334A-9F4E-FCB67F3FAC55}"/>
              </a:ext>
            </a:extLst>
          </p:cNvPr>
          <p:cNvSpPr>
            <a:spLocks noGrp="1"/>
          </p:cNvSpPr>
          <p:nvPr>
            <p:ph idx="1"/>
          </p:nvPr>
        </p:nvSpPr>
        <p:spPr>
          <a:xfrm>
            <a:off x="1045028" y="3017522"/>
            <a:ext cx="9941319" cy="3124658"/>
          </a:xfrm>
        </p:spPr>
        <p:txBody>
          <a:bodyPr anchor="ctr">
            <a:normAutofit/>
          </a:bodyPr>
          <a:lstStyle/>
          <a:p>
            <a:pPr>
              <a:buFont typeface="+mj-lt"/>
              <a:buAutoNum type="arabicPeriod"/>
            </a:pPr>
            <a:r>
              <a:rPr lang="en-US" sz="1900" b="0" i="0" dirty="0">
                <a:effectLst/>
                <a:latin typeface="Söhne"/>
              </a:rPr>
              <a:t>Lane Detection is a project that focuses on developing a system for accurate detection and visualization of lane lines on roads.</a:t>
            </a:r>
          </a:p>
          <a:p>
            <a:pPr>
              <a:buFont typeface="+mj-lt"/>
              <a:buAutoNum type="arabicPeriod"/>
            </a:pPr>
            <a:r>
              <a:rPr lang="en-US" sz="1900" b="0" i="0" dirty="0">
                <a:effectLst/>
                <a:latin typeface="Söhne"/>
              </a:rPr>
              <a:t>The project utilizes computer vision techniques and image processing algorithms to identify lane lines in real-time from input images or videos.</a:t>
            </a:r>
          </a:p>
          <a:p>
            <a:pPr>
              <a:buFont typeface="+mj-lt"/>
              <a:buAutoNum type="arabicPeriod"/>
            </a:pPr>
            <a:r>
              <a:rPr lang="en-US" sz="1900" b="0" i="0" dirty="0">
                <a:effectLst/>
                <a:latin typeface="Söhne"/>
              </a:rPr>
              <a:t>The primary goal of this project is to improve road safety by providing a visual representation of detected lane lines, enabling autonomous vehicles to navigate within lanes and make informed decisions.</a:t>
            </a:r>
          </a:p>
          <a:p>
            <a:pPr>
              <a:buFont typeface="+mj-lt"/>
              <a:buAutoNum type="arabicPeriod"/>
            </a:pPr>
            <a:r>
              <a:rPr lang="en-US" sz="1900" b="0" i="0" dirty="0">
                <a:effectLst/>
                <a:latin typeface="Söhne"/>
              </a:rPr>
              <a:t>This project has significant applications in the field of autonomous driving systems, where precise lane tracking is essential for ensuring safe and efficient navigation, contributing to the advancement of autonomous vehicle technology.</a:t>
            </a:r>
          </a:p>
          <a:p>
            <a:endParaRPr lang="en-IN" sz="1900" dirty="0"/>
          </a:p>
        </p:txBody>
      </p:sp>
      <p:cxnSp>
        <p:nvCxnSpPr>
          <p:cNvPr id="28" name="Straight Connector 2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33123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40" name="Straight Connector 39">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Rectangle 42">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dirty="0"/>
              <a:t>Pipeline Outputs</a:t>
            </a:r>
          </a:p>
        </p:txBody>
      </p:sp>
      <p:sp>
        <p:nvSpPr>
          <p:cNvPr id="3" name="Content Placeholder 2">
            <a:extLst>
              <a:ext uri="{FF2B5EF4-FFF2-40B4-BE49-F238E27FC236}">
                <a16:creationId xmlns:a16="http://schemas.microsoft.com/office/drawing/2014/main" id="{78B4B285-1147-FBEC-C201-CCFF67827134}"/>
              </a:ext>
            </a:extLst>
          </p:cNvPr>
          <p:cNvSpPr>
            <a:spLocks noGrp="1"/>
          </p:cNvSpPr>
          <p:nvPr>
            <p:ph idx="1"/>
          </p:nvPr>
        </p:nvSpPr>
        <p:spPr>
          <a:xfrm>
            <a:off x="1060232" y="4984740"/>
            <a:ext cx="10071536" cy="448377"/>
          </a:xfrm>
        </p:spPr>
        <p:txBody>
          <a:bodyPr vert="horz" lIns="91440" tIns="45720" rIns="91440" bIns="45720" rtlCol="0" anchor="t">
            <a:normAutofit/>
          </a:bodyPr>
          <a:lstStyle/>
          <a:p>
            <a:pPr marL="0" indent="0" algn="ctr">
              <a:buNone/>
            </a:pPr>
            <a:r>
              <a:rPr lang="en-US" sz="2000" b="0" i="0">
                <a:effectLst/>
              </a:rPr>
              <a:t>Canny Edge Detection</a:t>
            </a:r>
          </a:p>
        </p:txBody>
      </p:sp>
      <p:pic>
        <p:nvPicPr>
          <p:cNvPr id="7" name="Picture 6" descr="A picture containing outdoor, road, way, sky&#10;&#10;Description automatically generated">
            <a:extLst>
              <a:ext uri="{FF2B5EF4-FFF2-40B4-BE49-F238E27FC236}">
                <a16:creationId xmlns:a16="http://schemas.microsoft.com/office/drawing/2014/main" id="{CAC25BE6-972E-DF17-5879-8F0F5F006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717" y="713310"/>
            <a:ext cx="5069590" cy="2915014"/>
          </a:xfrm>
          <a:prstGeom prst="rect">
            <a:avLst/>
          </a:prstGeom>
        </p:spPr>
      </p:pic>
      <p:pic>
        <p:nvPicPr>
          <p:cNvPr id="5" name="Picture 4" descr="A picture containing screenshot, black, line, darkness&#10;&#10;Description automatically generated">
            <a:extLst>
              <a:ext uri="{FF2B5EF4-FFF2-40B4-BE49-F238E27FC236}">
                <a16:creationId xmlns:a16="http://schemas.microsoft.com/office/drawing/2014/main" id="{EA715FE4-3E19-8968-C9F8-C4F1E0E7EF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507" y="714406"/>
            <a:ext cx="5065776" cy="2912821"/>
          </a:xfrm>
          <a:prstGeom prst="rect">
            <a:avLst/>
          </a:prstGeom>
        </p:spPr>
      </p:pic>
    </p:spTree>
    <p:extLst>
      <p:ext uri="{BB962C8B-B14F-4D97-AF65-F5344CB8AC3E}">
        <p14:creationId xmlns:p14="http://schemas.microsoft.com/office/powerpoint/2010/main" val="10969908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40" name="Straight Connector 39">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Rectangle 42">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dirty="0"/>
              <a:t>Pipeline Outputs</a:t>
            </a:r>
          </a:p>
        </p:txBody>
      </p:sp>
      <p:sp>
        <p:nvSpPr>
          <p:cNvPr id="3" name="Content Placeholder 2">
            <a:extLst>
              <a:ext uri="{FF2B5EF4-FFF2-40B4-BE49-F238E27FC236}">
                <a16:creationId xmlns:a16="http://schemas.microsoft.com/office/drawing/2014/main" id="{78B4B285-1147-FBEC-C201-CCFF67827134}"/>
              </a:ext>
            </a:extLst>
          </p:cNvPr>
          <p:cNvSpPr>
            <a:spLocks noGrp="1"/>
          </p:cNvSpPr>
          <p:nvPr>
            <p:ph idx="1"/>
          </p:nvPr>
        </p:nvSpPr>
        <p:spPr>
          <a:xfrm>
            <a:off x="1060232" y="4984740"/>
            <a:ext cx="10071536" cy="448377"/>
          </a:xfrm>
        </p:spPr>
        <p:txBody>
          <a:bodyPr vert="horz" lIns="91440" tIns="45720" rIns="91440" bIns="45720" rtlCol="0" anchor="t">
            <a:normAutofit/>
          </a:bodyPr>
          <a:lstStyle/>
          <a:p>
            <a:pPr marL="0" indent="0" algn="ctr">
              <a:buNone/>
            </a:pPr>
            <a:r>
              <a:rPr lang="en-US" sz="2000" b="0" i="0" dirty="0">
                <a:effectLst/>
              </a:rPr>
              <a:t>Region Masking</a:t>
            </a:r>
          </a:p>
        </p:txBody>
      </p:sp>
      <p:pic>
        <p:nvPicPr>
          <p:cNvPr id="5" name="Picture 4" descr="A picture containing screenshot, black, line, darkness&#10;&#10;Description automatically generated">
            <a:extLst>
              <a:ext uri="{FF2B5EF4-FFF2-40B4-BE49-F238E27FC236}">
                <a16:creationId xmlns:a16="http://schemas.microsoft.com/office/drawing/2014/main" id="{EA715FE4-3E19-8968-C9F8-C4F1E0E7EF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807" y="673215"/>
            <a:ext cx="5065776" cy="2912821"/>
          </a:xfrm>
          <a:prstGeom prst="rect">
            <a:avLst/>
          </a:prstGeom>
        </p:spPr>
      </p:pic>
      <p:pic>
        <p:nvPicPr>
          <p:cNvPr id="6" name="Picture 5" descr="A picture containing screenshot, text, black, line&#10;&#10;Description automatically generated">
            <a:extLst>
              <a:ext uri="{FF2B5EF4-FFF2-40B4-BE49-F238E27FC236}">
                <a16:creationId xmlns:a16="http://schemas.microsoft.com/office/drawing/2014/main" id="{1DA19282-2050-08F3-23C9-760C88DAD9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926" y="673215"/>
            <a:ext cx="5189821" cy="2981231"/>
          </a:xfrm>
          <a:prstGeom prst="rect">
            <a:avLst/>
          </a:prstGeom>
        </p:spPr>
      </p:pic>
    </p:spTree>
    <p:extLst>
      <p:ext uri="{BB962C8B-B14F-4D97-AF65-F5344CB8AC3E}">
        <p14:creationId xmlns:p14="http://schemas.microsoft.com/office/powerpoint/2010/main" val="468741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40" name="Straight Connector 39">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Rectangle 42">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dirty="0"/>
              <a:t>Pipeline Outputs</a:t>
            </a:r>
          </a:p>
        </p:txBody>
      </p:sp>
      <p:sp>
        <p:nvSpPr>
          <p:cNvPr id="3" name="Content Placeholder 2">
            <a:extLst>
              <a:ext uri="{FF2B5EF4-FFF2-40B4-BE49-F238E27FC236}">
                <a16:creationId xmlns:a16="http://schemas.microsoft.com/office/drawing/2014/main" id="{78B4B285-1147-FBEC-C201-CCFF67827134}"/>
              </a:ext>
            </a:extLst>
          </p:cNvPr>
          <p:cNvSpPr>
            <a:spLocks noGrp="1"/>
          </p:cNvSpPr>
          <p:nvPr>
            <p:ph idx="1"/>
          </p:nvPr>
        </p:nvSpPr>
        <p:spPr>
          <a:xfrm>
            <a:off x="1060232" y="4984740"/>
            <a:ext cx="10071536" cy="448377"/>
          </a:xfrm>
        </p:spPr>
        <p:txBody>
          <a:bodyPr vert="horz" lIns="91440" tIns="45720" rIns="91440" bIns="45720" rtlCol="0" anchor="t">
            <a:normAutofit/>
          </a:bodyPr>
          <a:lstStyle/>
          <a:p>
            <a:pPr marL="0" indent="0" algn="ctr">
              <a:buNone/>
            </a:pPr>
            <a:r>
              <a:rPr lang="en-US" sz="2000" b="0" i="0" dirty="0">
                <a:effectLst/>
              </a:rPr>
              <a:t>Hough Transform</a:t>
            </a:r>
          </a:p>
        </p:txBody>
      </p:sp>
      <p:pic>
        <p:nvPicPr>
          <p:cNvPr id="6" name="Picture 5" descr="A picture containing screenshot, text, black, line&#10;&#10;Description automatically generated">
            <a:extLst>
              <a:ext uri="{FF2B5EF4-FFF2-40B4-BE49-F238E27FC236}">
                <a16:creationId xmlns:a16="http://schemas.microsoft.com/office/drawing/2014/main" id="{1DA19282-2050-08F3-23C9-760C88DAD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027" y="749907"/>
            <a:ext cx="5189821" cy="2981231"/>
          </a:xfrm>
          <a:prstGeom prst="rect">
            <a:avLst/>
          </a:prstGeom>
        </p:spPr>
      </p:pic>
      <p:pic>
        <p:nvPicPr>
          <p:cNvPr id="7" name="Picture 6" descr="A picture containing screenshot, line&#10;&#10;Description automatically generated">
            <a:extLst>
              <a:ext uri="{FF2B5EF4-FFF2-40B4-BE49-F238E27FC236}">
                <a16:creationId xmlns:a16="http://schemas.microsoft.com/office/drawing/2014/main" id="{C617E5CD-8CB1-50BC-EA8B-D423596A2E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1215" y="749906"/>
            <a:ext cx="5189822" cy="2981232"/>
          </a:xfrm>
          <a:prstGeom prst="rect">
            <a:avLst/>
          </a:prstGeom>
        </p:spPr>
      </p:pic>
    </p:spTree>
    <p:extLst>
      <p:ext uri="{BB962C8B-B14F-4D97-AF65-F5344CB8AC3E}">
        <p14:creationId xmlns:p14="http://schemas.microsoft.com/office/powerpoint/2010/main" val="1956991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40" name="Straight Connector 39">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Rectangle 42">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AE4E23-749C-96EF-2480-07AB0850FE84}"/>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dirty="0"/>
              <a:t>Final Output</a:t>
            </a:r>
          </a:p>
        </p:txBody>
      </p:sp>
      <p:pic>
        <p:nvPicPr>
          <p:cNvPr id="7" name="Picture 6" descr="A picture containing screenshot, line&#10;&#10;Description automatically generated">
            <a:extLst>
              <a:ext uri="{FF2B5EF4-FFF2-40B4-BE49-F238E27FC236}">
                <a16:creationId xmlns:a16="http://schemas.microsoft.com/office/drawing/2014/main" id="{C617E5CD-8CB1-50BC-EA8B-D423596A2E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0232" y="800951"/>
            <a:ext cx="5189822" cy="2981232"/>
          </a:xfrm>
          <a:prstGeom prst="rect">
            <a:avLst/>
          </a:prstGeom>
        </p:spPr>
      </p:pic>
      <p:pic>
        <p:nvPicPr>
          <p:cNvPr id="13" name="Picture 12" descr="A picture containing outdoor, road, sky, asphalt&#10;&#10;Description automatically generated">
            <a:extLst>
              <a:ext uri="{FF2B5EF4-FFF2-40B4-BE49-F238E27FC236}">
                <a16:creationId xmlns:a16="http://schemas.microsoft.com/office/drawing/2014/main" id="{FF55632F-7331-55CD-A2EC-100FC43CB7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585" y="800950"/>
            <a:ext cx="5189819" cy="2981231"/>
          </a:xfrm>
          <a:prstGeom prst="rect">
            <a:avLst/>
          </a:prstGeom>
        </p:spPr>
      </p:pic>
    </p:spTree>
    <p:extLst>
      <p:ext uri="{BB962C8B-B14F-4D97-AF65-F5344CB8AC3E}">
        <p14:creationId xmlns:p14="http://schemas.microsoft.com/office/powerpoint/2010/main" val="21099028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025DD4-3942-4333-DE5F-D3E40CB25BFB}"/>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kern="1200" dirty="0">
                <a:solidFill>
                  <a:schemeClr val="tx1"/>
                </a:solidFill>
                <a:latin typeface="+mj-lt"/>
                <a:ea typeface="+mj-ea"/>
                <a:cs typeface="+mj-cs"/>
              </a:rPr>
              <a:t>Input video</a:t>
            </a:r>
          </a:p>
        </p:txBody>
      </p:sp>
      <p:sp>
        <p:nvSpPr>
          <p:cNvPr id="12" name="Rectangle 11">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olidWhiteRight_input">
            <a:hlinkClick r:id="" action="ppaction://media"/>
            <a:extLst>
              <a:ext uri="{FF2B5EF4-FFF2-40B4-BE49-F238E27FC236}">
                <a16:creationId xmlns:a16="http://schemas.microsoft.com/office/drawing/2014/main" id="{F5AEB1CF-CCD1-314E-8CF0-69275E6F0CF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3064" y="1714182"/>
            <a:ext cx="6096000" cy="3429000"/>
          </a:xfrm>
          <a:prstGeom prst="rect">
            <a:avLst/>
          </a:prstGeom>
        </p:spPr>
      </p:pic>
    </p:spTree>
    <p:extLst>
      <p:ext uri="{BB962C8B-B14F-4D97-AF65-F5344CB8AC3E}">
        <p14:creationId xmlns:p14="http://schemas.microsoft.com/office/powerpoint/2010/main" val="3560801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025DD4-3942-4333-DE5F-D3E40CB25BFB}"/>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kern="1200" dirty="0">
                <a:solidFill>
                  <a:schemeClr val="tx1"/>
                </a:solidFill>
                <a:latin typeface="+mj-lt"/>
                <a:ea typeface="+mj-ea"/>
                <a:cs typeface="+mj-cs"/>
              </a:rPr>
              <a:t>Output video</a:t>
            </a:r>
          </a:p>
        </p:txBody>
      </p:sp>
      <p:sp>
        <p:nvSpPr>
          <p:cNvPr id="12" name="Rectangle 11">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solidWhiteRight">
            <a:hlinkClick r:id="" action="ppaction://media"/>
            <a:extLst>
              <a:ext uri="{FF2B5EF4-FFF2-40B4-BE49-F238E27FC236}">
                <a16:creationId xmlns:a16="http://schemas.microsoft.com/office/drawing/2014/main" id="{33D8732C-E7E3-5A57-296F-50144AA357D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44358" y="1592580"/>
            <a:ext cx="6096000" cy="3429000"/>
          </a:xfrm>
          <a:prstGeom prst="rect">
            <a:avLst/>
          </a:prstGeom>
        </p:spPr>
      </p:pic>
    </p:spTree>
    <p:extLst>
      <p:ext uri="{BB962C8B-B14F-4D97-AF65-F5344CB8AC3E}">
        <p14:creationId xmlns:p14="http://schemas.microsoft.com/office/powerpoint/2010/main" val="1954676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15" name="Straight Connector 10">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Rectangle 11">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Rectangle 13">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13223B-FC8F-DC49-EC62-B8242CCE9AA3}"/>
              </a:ext>
            </a:extLst>
          </p:cNvPr>
          <p:cNvSpPr>
            <a:spLocks noGrp="1"/>
          </p:cNvSpPr>
          <p:nvPr>
            <p:ph type="ctrTitle"/>
          </p:nvPr>
        </p:nvSpPr>
        <p:spPr>
          <a:xfrm>
            <a:off x="1524000" y="1584683"/>
            <a:ext cx="9144000" cy="2551829"/>
          </a:xfrm>
        </p:spPr>
        <p:txBody>
          <a:bodyPr anchor="ctr">
            <a:normAutofit/>
          </a:bodyPr>
          <a:lstStyle/>
          <a:p>
            <a:r>
              <a:rPr lang="en-IN" sz="4800" dirty="0"/>
              <a:t>Thank You!</a:t>
            </a:r>
            <a:endParaRPr lang="en-IN" sz="6600" dirty="0"/>
          </a:p>
        </p:txBody>
      </p:sp>
    </p:spTree>
    <p:extLst>
      <p:ext uri="{BB962C8B-B14F-4D97-AF65-F5344CB8AC3E}">
        <p14:creationId xmlns:p14="http://schemas.microsoft.com/office/powerpoint/2010/main" val="4268634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84261F-9963-712C-321B-ADF1D8316ADE}"/>
              </a:ext>
            </a:extLst>
          </p:cNvPr>
          <p:cNvSpPr>
            <a:spLocks noGrp="1"/>
          </p:cNvSpPr>
          <p:nvPr>
            <p:ph type="title"/>
          </p:nvPr>
        </p:nvSpPr>
        <p:spPr>
          <a:xfrm>
            <a:off x="1043631" y="809898"/>
            <a:ext cx="9942716" cy="1554480"/>
          </a:xfrm>
        </p:spPr>
        <p:txBody>
          <a:bodyPr anchor="ctr">
            <a:normAutofit/>
          </a:bodyPr>
          <a:lstStyle/>
          <a:p>
            <a:r>
              <a:rPr lang="en-US" sz="3400" b="0" i="0">
                <a:effectLst/>
                <a:latin typeface="Söhne"/>
              </a:rPr>
              <a:t>Importance of Lane Detection in Autonomous Driving Systems:</a:t>
            </a:r>
            <a:br>
              <a:rPr lang="en-US" sz="3400" b="0" i="0">
                <a:effectLst/>
                <a:latin typeface="Söhne"/>
              </a:rPr>
            </a:br>
            <a:endParaRPr lang="en-IN" sz="3400"/>
          </a:p>
        </p:txBody>
      </p:sp>
      <p:sp>
        <p:nvSpPr>
          <p:cNvPr id="3" name="Content Placeholder 2">
            <a:extLst>
              <a:ext uri="{FF2B5EF4-FFF2-40B4-BE49-F238E27FC236}">
                <a16:creationId xmlns:a16="http://schemas.microsoft.com/office/drawing/2014/main" id="{068CC8C1-A11D-5FB0-E5C2-2661AFC75C4C}"/>
              </a:ext>
            </a:extLst>
          </p:cNvPr>
          <p:cNvSpPr>
            <a:spLocks noGrp="1"/>
          </p:cNvSpPr>
          <p:nvPr>
            <p:ph idx="1"/>
          </p:nvPr>
        </p:nvSpPr>
        <p:spPr>
          <a:xfrm>
            <a:off x="1045028" y="3017522"/>
            <a:ext cx="9941319" cy="3124658"/>
          </a:xfrm>
        </p:spPr>
        <p:txBody>
          <a:bodyPr anchor="ctr">
            <a:normAutofit/>
          </a:bodyPr>
          <a:lstStyle/>
          <a:p>
            <a:pPr>
              <a:buFont typeface="Arial" panose="020B0604020202020204" pitchFamily="34" charset="0"/>
              <a:buChar char="•"/>
            </a:pPr>
            <a:r>
              <a:rPr lang="en-US" sz="2400" b="0" i="0" dirty="0">
                <a:effectLst/>
                <a:latin typeface="Söhne"/>
              </a:rPr>
              <a:t>Autonomous vehicles rely heavily on computer vision and sensor technologies to perceive the environment and make informed decisions.</a:t>
            </a:r>
          </a:p>
          <a:p>
            <a:pPr>
              <a:buFont typeface="Arial" panose="020B0604020202020204" pitchFamily="34" charset="0"/>
              <a:buChar char="•"/>
            </a:pPr>
            <a:r>
              <a:rPr lang="en-US" sz="2400" b="0" i="0" dirty="0">
                <a:effectLst/>
                <a:latin typeface="Söhne"/>
              </a:rPr>
              <a:t>Lane detection enables autonomous vehicles to stay within designated lanes.</a:t>
            </a:r>
          </a:p>
          <a:p>
            <a:pPr>
              <a:buFont typeface="Arial" panose="020B0604020202020204" pitchFamily="34" charset="0"/>
              <a:buChar char="•"/>
            </a:pPr>
            <a:r>
              <a:rPr lang="en-US" sz="2400" b="0" i="0" dirty="0">
                <a:effectLst/>
                <a:latin typeface="Söhne"/>
              </a:rPr>
              <a:t>Accurate lane detection improves vehicle safety, reduces accidents, and enhances overall driving experience.</a:t>
            </a:r>
          </a:p>
          <a:p>
            <a:endParaRPr lang="en-IN"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7504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C26168-C6D6-69E2-252C-31EE3BC32BEB}"/>
              </a:ext>
            </a:extLst>
          </p:cNvPr>
          <p:cNvSpPr>
            <a:spLocks noGrp="1"/>
          </p:cNvSpPr>
          <p:nvPr>
            <p:ph type="title"/>
          </p:nvPr>
        </p:nvSpPr>
        <p:spPr>
          <a:xfrm>
            <a:off x="808638" y="386930"/>
            <a:ext cx="9236700" cy="1188950"/>
          </a:xfrm>
        </p:spPr>
        <p:txBody>
          <a:bodyPr anchor="b">
            <a:normAutofit/>
          </a:bodyPr>
          <a:lstStyle/>
          <a:p>
            <a:r>
              <a:rPr lang="en-US" sz="5400" b="0" i="0">
                <a:effectLst/>
                <a:latin typeface="Roboto" panose="02000000000000000000" pitchFamily="2" charset="0"/>
              </a:rPr>
              <a:t>Lane Detection Pipeline</a:t>
            </a:r>
            <a:endParaRPr lang="en-IN" sz="5400"/>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7C840F-5901-B2FF-6C4D-3A516D0AFA1D}"/>
              </a:ext>
            </a:extLst>
          </p:cNvPr>
          <p:cNvSpPr>
            <a:spLocks noGrp="1"/>
          </p:cNvSpPr>
          <p:nvPr>
            <p:ph idx="1"/>
          </p:nvPr>
        </p:nvSpPr>
        <p:spPr>
          <a:xfrm>
            <a:off x="793660" y="2599509"/>
            <a:ext cx="10143668" cy="3435531"/>
          </a:xfrm>
        </p:spPr>
        <p:txBody>
          <a:bodyPr anchor="ctr">
            <a:normAutofit/>
          </a:bodyPr>
          <a:lstStyle/>
          <a:p>
            <a:pPr>
              <a:buFont typeface="+mj-lt"/>
              <a:buAutoNum type="arabicPeriod"/>
            </a:pPr>
            <a:r>
              <a:rPr lang="en-US" sz="2400" b="0" i="0">
                <a:effectLst/>
                <a:latin typeface="Roboto" panose="02000000000000000000" pitchFamily="2" charset="0"/>
              </a:rPr>
              <a:t>Gray Scale</a:t>
            </a:r>
          </a:p>
          <a:p>
            <a:pPr>
              <a:buFont typeface="+mj-lt"/>
              <a:buAutoNum type="arabicPeriod"/>
            </a:pPr>
            <a:r>
              <a:rPr lang="en-US" sz="2400" b="0" i="0">
                <a:effectLst/>
                <a:latin typeface="Roboto" panose="02000000000000000000" pitchFamily="2" charset="0"/>
              </a:rPr>
              <a:t>Gaussian Smoothing</a:t>
            </a:r>
          </a:p>
          <a:p>
            <a:pPr>
              <a:buFont typeface="+mj-lt"/>
              <a:buAutoNum type="arabicPeriod"/>
            </a:pPr>
            <a:r>
              <a:rPr lang="en-US" sz="2400" b="0" i="0">
                <a:effectLst/>
                <a:latin typeface="Roboto" panose="02000000000000000000" pitchFamily="2" charset="0"/>
              </a:rPr>
              <a:t>Canny Edge Detection</a:t>
            </a:r>
          </a:p>
          <a:p>
            <a:pPr>
              <a:buFont typeface="+mj-lt"/>
              <a:buAutoNum type="arabicPeriod"/>
            </a:pPr>
            <a:r>
              <a:rPr lang="en-US" sz="2400" b="0" i="0">
                <a:effectLst/>
                <a:latin typeface="Roboto" panose="02000000000000000000" pitchFamily="2" charset="0"/>
              </a:rPr>
              <a:t>Region Masking</a:t>
            </a:r>
          </a:p>
          <a:p>
            <a:pPr>
              <a:buFont typeface="+mj-lt"/>
              <a:buAutoNum type="arabicPeriod"/>
            </a:pPr>
            <a:r>
              <a:rPr lang="en-US" sz="2400" b="0" i="0">
                <a:effectLst/>
                <a:latin typeface="Roboto" panose="02000000000000000000" pitchFamily="2" charset="0"/>
              </a:rPr>
              <a:t>Hough Transform</a:t>
            </a:r>
          </a:p>
          <a:p>
            <a:pPr>
              <a:buFont typeface="+mj-lt"/>
              <a:buAutoNum type="arabicPeriod"/>
            </a:pPr>
            <a:r>
              <a:rPr lang="en-US" sz="2400" b="0" i="0">
                <a:effectLst/>
                <a:latin typeface="Roboto" panose="02000000000000000000" pitchFamily="2" charset="0"/>
              </a:rPr>
              <a:t>Draw Lines [Mark Lane Lines with different Color]</a:t>
            </a:r>
          </a:p>
          <a:p>
            <a:endParaRPr lang="en-IN" sz="2400"/>
          </a:p>
        </p:txBody>
      </p:sp>
    </p:spTree>
    <p:extLst>
      <p:ext uri="{BB962C8B-B14F-4D97-AF65-F5344CB8AC3E}">
        <p14:creationId xmlns:p14="http://schemas.microsoft.com/office/powerpoint/2010/main" val="2560919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8" name="Rectangle 17">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CB83E7-8F59-AF6B-B4B6-A4B37F59CCD7}"/>
              </a:ext>
            </a:extLst>
          </p:cNvPr>
          <p:cNvSpPr>
            <a:spLocks noGrp="1"/>
          </p:cNvSpPr>
          <p:nvPr>
            <p:ph type="title"/>
          </p:nvPr>
        </p:nvSpPr>
        <p:spPr>
          <a:xfrm>
            <a:off x="1115568" y="499479"/>
            <a:ext cx="10168128" cy="1179576"/>
          </a:xfrm>
        </p:spPr>
        <p:txBody>
          <a:bodyPr>
            <a:normAutofit/>
          </a:bodyPr>
          <a:lstStyle/>
          <a:p>
            <a:r>
              <a:rPr lang="en-IN" b="1" dirty="0"/>
              <a:t>Gray scaling</a:t>
            </a:r>
          </a:p>
        </p:txBody>
      </p:sp>
      <p:sp>
        <p:nvSpPr>
          <p:cNvPr id="20" name="Rectangle 19">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732AFBD0-A569-A05B-4352-691F1D000B76}"/>
              </a:ext>
            </a:extLst>
          </p:cNvPr>
          <p:cNvSpPr>
            <a:spLocks noGrp="1"/>
          </p:cNvSpPr>
          <p:nvPr>
            <p:ph idx="1"/>
          </p:nvPr>
        </p:nvSpPr>
        <p:spPr>
          <a:xfrm>
            <a:off x="1373718" y="2269730"/>
            <a:ext cx="9651827" cy="3993910"/>
          </a:xfrm>
        </p:spPr>
        <p:txBody>
          <a:bodyPr/>
          <a:lstStyle/>
          <a:p>
            <a:pPr marL="208026" indent="-208026" defTabSz="832104">
              <a:spcBef>
                <a:spcPts val="910"/>
              </a:spcBef>
            </a:pPr>
            <a:r>
              <a:rPr lang="en-US" sz="2548" kern="1200">
                <a:solidFill>
                  <a:schemeClr val="tx1"/>
                </a:solidFill>
                <a:latin typeface="Roboto" panose="02000000000000000000" pitchFamily="2" charset="0"/>
                <a:ea typeface="+mn-ea"/>
                <a:cs typeface="+mn-cs"/>
              </a:rPr>
              <a:t>Processing of single channel is faster that three channel processing.</a:t>
            </a:r>
          </a:p>
          <a:p>
            <a:pPr marL="208026" indent="-208026" defTabSz="832104">
              <a:spcBef>
                <a:spcPts val="910"/>
              </a:spcBef>
            </a:pPr>
            <a:endParaRPr lang="en-IN" sz="2548" kern="1200">
              <a:solidFill>
                <a:schemeClr val="tx1"/>
              </a:solidFill>
              <a:latin typeface="+mn-lt"/>
              <a:ea typeface="+mn-ea"/>
              <a:cs typeface="+mn-cs"/>
            </a:endParaRPr>
          </a:p>
          <a:p>
            <a:pPr marL="208026" indent="-208026" defTabSz="832104">
              <a:spcBef>
                <a:spcPts val="910"/>
              </a:spcBef>
            </a:pPr>
            <a:endParaRPr lang="en-IN" sz="2548" kern="1200">
              <a:solidFill>
                <a:schemeClr val="tx1"/>
              </a:solidFill>
              <a:latin typeface="+mn-lt"/>
              <a:ea typeface="+mn-ea"/>
              <a:cs typeface="+mn-cs"/>
            </a:endParaRPr>
          </a:p>
          <a:p>
            <a:pPr marL="208026" indent="-208026" defTabSz="832104">
              <a:spcBef>
                <a:spcPts val="910"/>
              </a:spcBef>
            </a:pPr>
            <a:endParaRPr lang="en-IN" sz="2548" kern="1200">
              <a:solidFill>
                <a:schemeClr val="tx1"/>
              </a:solidFill>
              <a:latin typeface="+mn-lt"/>
              <a:ea typeface="+mn-ea"/>
              <a:cs typeface="+mn-cs"/>
            </a:endParaRPr>
          </a:p>
          <a:p>
            <a:pPr marL="208026" indent="-208026" defTabSz="832104">
              <a:spcBef>
                <a:spcPts val="910"/>
              </a:spcBef>
            </a:pPr>
            <a:endParaRPr lang="en-IN" sz="2548" kern="1200">
              <a:solidFill>
                <a:schemeClr val="tx1"/>
              </a:solidFill>
              <a:latin typeface="+mn-lt"/>
              <a:ea typeface="+mn-ea"/>
              <a:cs typeface="+mn-cs"/>
            </a:endParaRPr>
          </a:p>
          <a:p>
            <a:pPr marL="0" indent="0" defTabSz="832104">
              <a:spcBef>
                <a:spcPts val="910"/>
              </a:spcBef>
              <a:buNone/>
            </a:pPr>
            <a:r>
              <a:rPr lang="en-IN" sz="2548" kern="1200">
                <a:solidFill>
                  <a:schemeClr val="tx1"/>
                </a:solidFill>
                <a:latin typeface="+mn-lt"/>
                <a:ea typeface="+mn-ea"/>
                <a:cs typeface="+mn-cs"/>
              </a:rPr>
              <a:t>                    0 to 355				         0 to 255</a:t>
            </a:r>
          </a:p>
          <a:p>
            <a:pPr marL="0" indent="0" defTabSz="832104">
              <a:spcBef>
                <a:spcPts val="910"/>
              </a:spcBef>
              <a:buNone/>
            </a:pPr>
            <a:r>
              <a:rPr lang="en-IN" sz="2548" kern="1200">
                <a:solidFill>
                  <a:schemeClr val="tx1"/>
                </a:solidFill>
                <a:latin typeface="+mn-lt"/>
                <a:ea typeface="+mn-ea"/>
                <a:cs typeface="+mn-cs"/>
              </a:rPr>
              <a:t>	       3 channel				        1 channel</a:t>
            </a:r>
          </a:p>
          <a:p>
            <a:pPr marL="0" indent="0">
              <a:buNone/>
            </a:pPr>
            <a:endParaRPr lang="en-IN" dirty="0"/>
          </a:p>
        </p:txBody>
      </p:sp>
      <p:sp>
        <p:nvSpPr>
          <p:cNvPr id="4" name="Rectangle 3">
            <a:extLst>
              <a:ext uri="{FF2B5EF4-FFF2-40B4-BE49-F238E27FC236}">
                <a16:creationId xmlns:a16="http://schemas.microsoft.com/office/drawing/2014/main" id="{18BBEA9E-EEB3-3B5C-EB06-3820B08339EE}"/>
              </a:ext>
            </a:extLst>
          </p:cNvPr>
          <p:cNvSpPr/>
          <p:nvPr/>
        </p:nvSpPr>
        <p:spPr>
          <a:xfrm>
            <a:off x="2237824" y="3301450"/>
            <a:ext cx="830265" cy="1498086"/>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DC5359D-9198-E07E-E62D-089E52E0D8F7}"/>
              </a:ext>
            </a:extLst>
          </p:cNvPr>
          <p:cNvSpPr/>
          <p:nvPr/>
        </p:nvSpPr>
        <p:spPr>
          <a:xfrm>
            <a:off x="3068089" y="3301450"/>
            <a:ext cx="830265" cy="1498086"/>
          </a:xfrm>
          <a:prstGeom prst="rect">
            <a:avLst/>
          </a:prstGeom>
          <a:solidFill>
            <a:srgbClr val="08A80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C0AEE7C4-B992-FC50-5D30-FB5CCBB73A85}"/>
              </a:ext>
            </a:extLst>
          </p:cNvPr>
          <p:cNvSpPr/>
          <p:nvPr/>
        </p:nvSpPr>
        <p:spPr>
          <a:xfrm>
            <a:off x="3898354" y="3301450"/>
            <a:ext cx="830265" cy="1498086"/>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DF8FE009-9299-93E3-7B5A-A62F2670D915}"/>
              </a:ext>
            </a:extLst>
          </p:cNvPr>
          <p:cNvSpPr/>
          <p:nvPr/>
        </p:nvSpPr>
        <p:spPr>
          <a:xfrm>
            <a:off x="7174288" y="3301449"/>
            <a:ext cx="1290520" cy="1498086"/>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7DEC046A-AA45-C9B3-D84F-88B02F022B12}"/>
              </a:ext>
            </a:extLst>
          </p:cNvPr>
          <p:cNvSpPr/>
          <p:nvPr/>
        </p:nvSpPr>
        <p:spPr>
          <a:xfrm>
            <a:off x="8464809" y="3301448"/>
            <a:ext cx="1200275" cy="149808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04512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28" name="Rectangle 27">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ectangle 31">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A90C7B-4DE1-5382-2A1D-F47F62F36648}"/>
              </a:ext>
            </a:extLst>
          </p:cNvPr>
          <p:cNvSpPr>
            <a:spLocks noGrp="1"/>
          </p:cNvSpPr>
          <p:nvPr>
            <p:ph type="title"/>
          </p:nvPr>
        </p:nvSpPr>
        <p:spPr>
          <a:xfrm>
            <a:off x="1043631" y="873940"/>
            <a:ext cx="5052369" cy="1035781"/>
          </a:xfrm>
        </p:spPr>
        <p:txBody>
          <a:bodyPr anchor="ctr">
            <a:normAutofit/>
          </a:bodyPr>
          <a:lstStyle/>
          <a:p>
            <a:r>
              <a:rPr lang="en-IN" sz="3600" b="0" i="0">
                <a:effectLst/>
                <a:latin typeface="Roboto" panose="02000000000000000000" pitchFamily="2" charset="0"/>
              </a:rPr>
              <a:t>Gaussian Smoothing</a:t>
            </a:r>
          </a:p>
        </p:txBody>
      </p:sp>
      <p:sp>
        <p:nvSpPr>
          <p:cNvPr id="3" name="Content Placeholder 2">
            <a:extLst>
              <a:ext uri="{FF2B5EF4-FFF2-40B4-BE49-F238E27FC236}">
                <a16:creationId xmlns:a16="http://schemas.microsoft.com/office/drawing/2014/main" id="{EC151CD0-533B-6992-EE89-F8C5A74CBBCC}"/>
              </a:ext>
            </a:extLst>
          </p:cNvPr>
          <p:cNvSpPr>
            <a:spLocks noGrp="1"/>
          </p:cNvSpPr>
          <p:nvPr>
            <p:ph idx="1"/>
          </p:nvPr>
        </p:nvSpPr>
        <p:spPr>
          <a:xfrm>
            <a:off x="1045029" y="2524721"/>
            <a:ext cx="4991629" cy="3677123"/>
          </a:xfrm>
        </p:spPr>
        <p:txBody>
          <a:bodyPr anchor="ctr">
            <a:normAutofit/>
          </a:bodyPr>
          <a:lstStyle/>
          <a:p>
            <a:r>
              <a:rPr lang="en-US" sz="1800" b="0" i="0">
                <a:effectLst/>
                <a:latin typeface="Roboto" panose="02000000000000000000" pitchFamily="2" charset="0"/>
              </a:rPr>
              <a:t>Noise can be defined as unnecessary information in a image or video.</a:t>
            </a:r>
          </a:p>
          <a:p>
            <a:r>
              <a:rPr lang="en-US" sz="1800" b="0" i="0">
                <a:effectLst/>
                <a:latin typeface="Roboto" panose="02000000000000000000" pitchFamily="2" charset="0"/>
              </a:rPr>
              <a:t> Reducing the noise with Gaussian filter by modify the value of the pixels to the average values of the pixels. </a:t>
            </a:r>
          </a:p>
          <a:p>
            <a:r>
              <a:rPr lang="en-IN" sz="1800" b="0" i="0">
                <a:effectLst/>
                <a:latin typeface="Roboto" panose="02000000000000000000" pitchFamily="2" charset="0"/>
              </a:rPr>
              <a:t>Smooth out the image before applying Canny edge detection so we do not detect faint edges </a:t>
            </a:r>
          </a:p>
        </p:txBody>
      </p:sp>
      <p:sp>
        <p:nvSpPr>
          <p:cNvPr id="34" name="Rectangle 33">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ollage of a person in a hot air balloon&#10;&#10;Description automatically generated with low confidence">
            <a:extLst>
              <a:ext uri="{FF2B5EF4-FFF2-40B4-BE49-F238E27FC236}">
                <a16:creationId xmlns:a16="http://schemas.microsoft.com/office/drawing/2014/main" id="{40EB5D5D-BF1C-E2D1-6BF4-84174FDE1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6104" y="656150"/>
            <a:ext cx="2701736" cy="5403472"/>
          </a:xfrm>
          <a:prstGeom prst="rect">
            <a:avLst/>
          </a:prstGeom>
        </p:spPr>
      </p:pic>
      <p:cxnSp>
        <p:nvCxnSpPr>
          <p:cNvPr id="36"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7284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72B568-5EDB-0C0F-EBBF-5FA46B7CE7C5}"/>
              </a:ext>
            </a:extLst>
          </p:cNvPr>
          <p:cNvSpPr>
            <a:spLocks noGrp="1"/>
          </p:cNvSpPr>
          <p:nvPr>
            <p:ph type="title"/>
          </p:nvPr>
        </p:nvSpPr>
        <p:spPr>
          <a:xfrm>
            <a:off x="1045028" y="1336329"/>
            <a:ext cx="3892732" cy="4382588"/>
          </a:xfrm>
        </p:spPr>
        <p:txBody>
          <a:bodyPr anchor="ctr">
            <a:normAutofit/>
          </a:bodyPr>
          <a:lstStyle/>
          <a:p>
            <a:r>
              <a:rPr lang="en-US" sz="5400" b="1" dirty="0"/>
              <a:t>Edge Detection</a:t>
            </a:r>
            <a:br>
              <a:rPr lang="en-US" sz="5400" b="1" dirty="0"/>
            </a:br>
            <a:endParaRPr lang="en-IN" sz="5400" b="1" dirty="0"/>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38"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ontent Placeholder 2">
            <a:extLst>
              <a:ext uri="{FF2B5EF4-FFF2-40B4-BE49-F238E27FC236}">
                <a16:creationId xmlns:a16="http://schemas.microsoft.com/office/drawing/2014/main" id="{2445D64E-7BBF-0A70-B69B-BD95E509C50F}"/>
              </a:ext>
            </a:extLst>
          </p:cNvPr>
          <p:cNvSpPr>
            <a:spLocks noGrp="1"/>
          </p:cNvSpPr>
          <p:nvPr>
            <p:ph idx="1"/>
          </p:nvPr>
        </p:nvSpPr>
        <p:spPr>
          <a:xfrm>
            <a:off x="5881664" y="1179872"/>
            <a:ext cx="5774669" cy="4695152"/>
          </a:xfrm>
        </p:spPr>
        <p:txBody>
          <a:bodyPr anchor="ctr">
            <a:normAutofit/>
          </a:bodyPr>
          <a:lstStyle/>
          <a:p>
            <a:r>
              <a:rPr lang="en-US" sz="1700" dirty="0"/>
              <a:t>Edge detection refers to process of identifying and locating sharp discontinuities in an Image.</a:t>
            </a:r>
          </a:p>
          <a:p>
            <a:r>
              <a:rPr lang="en-US" sz="1700" dirty="0"/>
              <a:t>Different methods:</a:t>
            </a:r>
          </a:p>
          <a:p>
            <a:pPr lvl="1"/>
            <a:r>
              <a:rPr lang="en-US" sz="1700" dirty="0"/>
              <a:t>Sobel Operator</a:t>
            </a:r>
          </a:p>
          <a:p>
            <a:pPr lvl="1"/>
            <a:r>
              <a:rPr lang="en-US" sz="1700" dirty="0"/>
              <a:t>Laplacian of Gaussian filter</a:t>
            </a:r>
          </a:p>
          <a:p>
            <a:pPr lvl="1"/>
            <a:r>
              <a:rPr lang="en-US" sz="1700" dirty="0"/>
              <a:t>Canny Edge Detection Algorithm</a:t>
            </a:r>
          </a:p>
          <a:p>
            <a:r>
              <a:rPr lang="en-US" sz="1700" dirty="0"/>
              <a:t>Why Canny edge detection is more optimal?</a:t>
            </a:r>
          </a:p>
          <a:p>
            <a:pPr lvl="1"/>
            <a:r>
              <a:rPr lang="en-US" sz="1700" dirty="0"/>
              <a:t>Less sensitive to noise</a:t>
            </a:r>
          </a:p>
          <a:p>
            <a:pPr lvl="1"/>
            <a:r>
              <a:rPr lang="en-US" sz="1700" dirty="0"/>
              <a:t>It removes streaking by using two thresholds high and low</a:t>
            </a:r>
          </a:p>
          <a:p>
            <a:pPr lvl="1"/>
            <a:r>
              <a:rPr lang="en-US" sz="1700" dirty="0"/>
              <a:t>Offers good localization of edges and utilizes gradient of the edge to generate thin edges</a:t>
            </a:r>
            <a:endParaRPr lang="en-IN" sz="1700" dirty="0"/>
          </a:p>
        </p:txBody>
      </p:sp>
    </p:spTree>
    <p:extLst>
      <p:ext uri="{BB962C8B-B14F-4D97-AF65-F5344CB8AC3E}">
        <p14:creationId xmlns:p14="http://schemas.microsoft.com/office/powerpoint/2010/main" val="2378244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17">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D9D8C1-3A60-0387-F33B-E6BD1A22FDAB}"/>
              </a:ext>
            </a:extLst>
          </p:cNvPr>
          <p:cNvSpPr>
            <a:spLocks noGrp="1"/>
          </p:cNvSpPr>
          <p:nvPr>
            <p:ph type="title"/>
          </p:nvPr>
        </p:nvSpPr>
        <p:spPr>
          <a:xfrm>
            <a:off x="793662" y="386930"/>
            <a:ext cx="10066122" cy="1298448"/>
          </a:xfrm>
        </p:spPr>
        <p:txBody>
          <a:bodyPr anchor="b">
            <a:normAutofit/>
          </a:bodyPr>
          <a:lstStyle/>
          <a:p>
            <a:r>
              <a:rPr lang="en-IN" sz="4800" b="1" dirty="0"/>
              <a:t>Canny Edge Detection</a:t>
            </a:r>
          </a:p>
        </p:txBody>
      </p:sp>
      <p:sp>
        <p:nvSpPr>
          <p:cNvPr id="39" name="Rectangle 19">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21">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2F9DDBE-867E-CC4E-AD12-EB6AF9EAF762}"/>
              </a:ext>
            </a:extLst>
          </p:cNvPr>
          <p:cNvSpPr>
            <a:spLocks noGrp="1"/>
          </p:cNvSpPr>
          <p:nvPr>
            <p:ph idx="1"/>
          </p:nvPr>
        </p:nvSpPr>
        <p:spPr>
          <a:xfrm>
            <a:off x="793662" y="2780068"/>
            <a:ext cx="10474107" cy="3639450"/>
          </a:xfrm>
        </p:spPr>
        <p:txBody>
          <a:bodyPr anchor="ctr">
            <a:noAutofit/>
          </a:bodyPr>
          <a:lstStyle/>
          <a:p>
            <a:pPr marL="0" indent="0">
              <a:buNone/>
            </a:pPr>
            <a:r>
              <a:rPr lang="en-IN" sz="1800" b="1" u="sng" dirty="0">
                <a:latin typeface="Roboto" panose="02000000000000000000" pitchFamily="2" charset="0"/>
              </a:rPr>
              <a:t>Algorithm:</a:t>
            </a:r>
          </a:p>
          <a:p>
            <a:r>
              <a:rPr lang="en-IN" sz="1600" dirty="0">
                <a:latin typeface="Roboto" panose="02000000000000000000" pitchFamily="2" charset="0"/>
              </a:rPr>
              <a:t>Smooth image with 2D gaussian : </a:t>
            </a:r>
          </a:p>
          <a:p>
            <a:pPr marL="0" indent="0">
              <a:buNone/>
            </a:pPr>
            <a:endParaRPr lang="en-IN" sz="1600" dirty="0">
              <a:latin typeface="Roboto" panose="02000000000000000000" pitchFamily="2" charset="0"/>
            </a:endParaRPr>
          </a:p>
          <a:p>
            <a:r>
              <a:rPr lang="en-IN" sz="1600" dirty="0">
                <a:latin typeface="Roboto" panose="02000000000000000000" pitchFamily="2" charset="0"/>
              </a:rPr>
              <a:t>Compute image gradient with </a:t>
            </a:r>
            <a:r>
              <a:rPr lang="en-IN" sz="1600" dirty="0" err="1">
                <a:latin typeface="Roboto" panose="02000000000000000000" pitchFamily="2" charset="0"/>
              </a:rPr>
              <a:t>sobel</a:t>
            </a:r>
            <a:r>
              <a:rPr lang="en-IN" sz="1600" dirty="0">
                <a:latin typeface="Roboto" panose="02000000000000000000" pitchFamily="2" charset="0"/>
              </a:rPr>
              <a:t> operator:  </a:t>
            </a:r>
          </a:p>
          <a:p>
            <a:pPr marL="0" indent="0">
              <a:buNone/>
            </a:pPr>
            <a:endParaRPr lang="en-IN" sz="1600" dirty="0">
              <a:latin typeface="Roboto" panose="02000000000000000000" pitchFamily="2" charset="0"/>
            </a:endParaRPr>
          </a:p>
          <a:p>
            <a:r>
              <a:rPr lang="en-IN" sz="1600" dirty="0">
                <a:latin typeface="Roboto" panose="02000000000000000000" pitchFamily="2" charset="0"/>
              </a:rPr>
              <a:t>Find gradient magnitude at each pixel:  </a:t>
            </a:r>
          </a:p>
          <a:p>
            <a:pPr marL="0" indent="0">
              <a:buNone/>
            </a:pPr>
            <a:endParaRPr lang="en-IN" sz="1600" dirty="0">
              <a:latin typeface="Roboto" panose="02000000000000000000" pitchFamily="2" charset="0"/>
            </a:endParaRPr>
          </a:p>
          <a:p>
            <a:r>
              <a:rPr lang="en-IN" sz="1600" dirty="0">
                <a:latin typeface="Roboto" panose="02000000000000000000" pitchFamily="2" charset="0"/>
              </a:rPr>
              <a:t>Find gradient orientation at each pixel:  </a:t>
            </a:r>
          </a:p>
          <a:p>
            <a:pPr lvl="1"/>
            <a:endParaRPr lang="en-IN" sz="1600" dirty="0">
              <a:latin typeface="Roboto" panose="02000000000000000000" pitchFamily="2" charset="0"/>
            </a:endParaRPr>
          </a:p>
          <a:p>
            <a:r>
              <a:rPr lang="en-IN" sz="1600" dirty="0">
                <a:latin typeface="Roboto" panose="02000000000000000000" pitchFamily="2" charset="0"/>
              </a:rPr>
              <a:t>Compute Laplacian along the gradient direction at each pixel:</a:t>
            </a:r>
          </a:p>
          <a:p>
            <a:pPr marL="0" indent="0">
              <a:buNone/>
            </a:pPr>
            <a:r>
              <a:rPr lang="en-IN" sz="1600" dirty="0">
                <a:latin typeface="Roboto" panose="02000000000000000000" pitchFamily="2" charset="0"/>
              </a:rPr>
              <a:t>		</a:t>
            </a:r>
          </a:p>
          <a:p>
            <a:r>
              <a:rPr lang="en-IN" sz="1600" dirty="0">
                <a:latin typeface="Roboto" panose="02000000000000000000" pitchFamily="2" charset="0"/>
              </a:rPr>
              <a:t>Find zero crossings in Laplacian to find the edge location</a:t>
            </a:r>
          </a:p>
          <a:p>
            <a:pPr marL="0" indent="0">
              <a:buNone/>
            </a:pPr>
            <a:r>
              <a:rPr lang="en-IN" sz="1600" dirty="0">
                <a:latin typeface="Roboto" panose="02000000000000000000" pitchFamily="2" charset="0"/>
              </a:rPr>
              <a:t> </a:t>
            </a:r>
          </a:p>
          <a:p>
            <a:pPr marL="0" indent="0">
              <a:buNone/>
            </a:pPr>
            <a:endParaRPr lang="en-IN" sz="1600" b="0" i="0" dirty="0">
              <a:effectLst/>
              <a:latin typeface="Roboto" panose="02000000000000000000" pitchFamily="2" charset="0"/>
            </a:endParaRPr>
          </a:p>
        </p:txBody>
      </p:sp>
      <p:sp>
        <p:nvSpPr>
          <p:cNvPr id="24" name="Rectangle 23">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font, symbol, text, typography&#10;&#10;Description automatically generated">
            <a:extLst>
              <a:ext uri="{FF2B5EF4-FFF2-40B4-BE49-F238E27FC236}">
                <a16:creationId xmlns:a16="http://schemas.microsoft.com/office/drawing/2014/main" id="{E376BCE6-C58F-7C85-5C76-77A6E9193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58387" y="2456865"/>
            <a:ext cx="860206" cy="409622"/>
          </a:xfrm>
          <a:prstGeom prst="rect">
            <a:avLst/>
          </a:prstGeom>
        </p:spPr>
      </p:pic>
      <p:pic>
        <p:nvPicPr>
          <p:cNvPr id="7" name="Picture 6" descr="A picture containing font, symbol, logo, graphics&#10;&#10;Description automatically generated">
            <a:extLst>
              <a:ext uri="{FF2B5EF4-FFF2-40B4-BE49-F238E27FC236}">
                <a16:creationId xmlns:a16="http://schemas.microsoft.com/office/drawing/2014/main" id="{338990DF-667A-1C97-DEB4-A436940C86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5659" y="3152722"/>
            <a:ext cx="1042128" cy="409622"/>
          </a:xfrm>
          <a:prstGeom prst="rect">
            <a:avLst/>
          </a:prstGeom>
        </p:spPr>
      </p:pic>
      <p:pic>
        <p:nvPicPr>
          <p:cNvPr id="9" name="Picture 8" descr="A black background with white text&#10;&#10;Description automatically generated with low confidence">
            <a:extLst>
              <a:ext uri="{FF2B5EF4-FFF2-40B4-BE49-F238E27FC236}">
                <a16:creationId xmlns:a16="http://schemas.microsoft.com/office/drawing/2014/main" id="{89FDDB96-F527-226C-D4CB-A0509BC529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5541" y="3847055"/>
            <a:ext cx="908848" cy="409622"/>
          </a:xfrm>
          <a:prstGeom prst="rect">
            <a:avLst/>
          </a:prstGeom>
        </p:spPr>
      </p:pic>
      <p:pic>
        <p:nvPicPr>
          <p:cNvPr id="11" name="Picture 10" descr="A picture containing font, text, clock, number&#10;&#10;Description automatically generated">
            <a:extLst>
              <a:ext uri="{FF2B5EF4-FFF2-40B4-BE49-F238E27FC236}">
                <a16:creationId xmlns:a16="http://schemas.microsoft.com/office/drawing/2014/main" id="{BD1EC08B-6A8D-F700-577D-5C8A546FE7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5541" y="4479917"/>
            <a:ext cx="1091754" cy="539566"/>
          </a:xfrm>
          <a:prstGeom prst="rect">
            <a:avLst/>
          </a:prstGeom>
        </p:spPr>
      </p:pic>
      <p:pic>
        <p:nvPicPr>
          <p:cNvPr id="14" name="Picture 13" descr="A picture containing font, handwriting, text, symbol&#10;&#10;Description automatically generated">
            <a:extLst>
              <a:ext uri="{FF2B5EF4-FFF2-40B4-BE49-F238E27FC236}">
                <a16:creationId xmlns:a16="http://schemas.microsoft.com/office/drawing/2014/main" id="{E3BE96A3-E8B9-A044-29D8-E2C6D5EF52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49850" y="5166474"/>
            <a:ext cx="912357" cy="539566"/>
          </a:xfrm>
          <a:prstGeom prst="rect">
            <a:avLst/>
          </a:prstGeom>
        </p:spPr>
      </p:pic>
    </p:spTree>
    <p:extLst>
      <p:ext uri="{BB962C8B-B14F-4D97-AF65-F5344CB8AC3E}">
        <p14:creationId xmlns:p14="http://schemas.microsoft.com/office/powerpoint/2010/main" val="3647532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E78867-34F1-94EF-921A-00A270E48866}"/>
              </a:ext>
            </a:extLst>
          </p:cNvPr>
          <p:cNvSpPr>
            <a:spLocks noGrp="1"/>
          </p:cNvSpPr>
          <p:nvPr>
            <p:ph type="title"/>
          </p:nvPr>
        </p:nvSpPr>
        <p:spPr>
          <a:xfrm>
            <a:off x="1113810" y="2960716"/>
            <a:ext cx="4036334" cy="2387600"/>
          </a:xfrm>
        </p:spPr>
        <p:txBody>
          <a:bodyPr vert="horz" lIns="91440" tIns="45720" rIns="91440" bIns="45720" rtlCol="0" anchor="t">
            <a:normAutofit/>
          </a:bodyPr>
          <a:lstStyle/>
          <a:p>
            <a:r>
              <a:rPr lang="en-US" sz="5400" kern="1200">
                <a:solidFill>
                  <a:schemeClr val="tx1"/>
                </a:solidFill>
                <a:latin typeface="+mj-lt"/>
                <a:ea typeface="+mj-ea"/>
                <a:cs typeface="+mj-cs"/>
              </a:rPr>
              <a:t>Canny edge detection results</a:t>
            </a: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wearing a hat&#10;&#10;Description automatically generated with low confidence">
            <a:extLst>
              <a:ext uri="{FF2B5EF4-FFF2-40B4-BE49-F238E27FC236}">
                <a16:creationId xmlns:a16="http://schemas.microsoft.com/office/drawing/2014/main" id="{BED463A6-A81B-62E0-31FA-4B233541E4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2492" y="735423"/>
            <a:ext cx="5536001" cy="5328400"/>
          </a:xfrm>
          <a:prstGeom prst="rect">
            <a:avLst/>
          </a:prstGeom>
        </p:spPr>
      </p:pic>
    </p:spTree>
    <p:extLst>
      <p:ext uri="{BB962C8B-B14F-4D97-AF65-F5344CB8AC3E}">
        <p14:creationId xmlns:p14="http://schemas.microsoft.com/office/powerpoint/2010/main" val="41740844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1077</TotalTime>
  <Words>625</Words>
  <Application>Microsoft Office PowerPoint</Application>
  <PresentationFormat>Widescreen</PresentationFormat>
  <Paragraphs>100</Paragraphs>
  <Slides>26</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Roboto</vt:lpstr>
      <vt:lpstr>Söhne</vt:lpstr>
      <vt:lpstr>Office Theme</vt:lpstr>
      <vt:lpstr>Lane Detection</vt:lpstr>
      <vt:lpstr>Introduction</vt:lpstr>
      <vt:lpstr>Importance of Lane Detection in Autonomous Driving Systems: </vt:lpstr>
      <vt:lpstr>Lane Detection Pipeline</vt:lpstr>
      <vt:lpstr>Gray scaling</vt:lpstr>
      <vt:lpstr>Gaussian Smoothing</vt:lpstr>
      <vt:lpstr>Edge Detection </vt:lpstr>
      <vt:lpstr>Canny Edge Detection</vt:lpstr>
      <vt:lpstr>Canny edge detection results</vt:lpstr>
      <vt:lpstr>    Region Masking</vt:lpstr>
      <vt:lpstr>Masking Process</vt:lpstr>
      <vt:lpstr>Difficulties for fitting approach</vt:lpstr>
      <vt:lpstr>Hough Transform: Concept</vt:lpstr>
      <vt:lpstr>Multiple Line detection</vt:lpstr>
      <vt:lpstr>Better Parameterization</vt:lpstr>
      <vt:lpstr>Better Parameterization</vt:lpstr>
      <vt:lpstr>Hough Transform</vt:lpstr>
      <vt:lpstr>Pipeline Outputs</vt:lpstr>
      <vt:lpstr>Pipeline Outputs</vt:lpstr>
      <vt:lpstr>Pipeline Outputs</vt:lpstr>
      <vt:lpstr>Pipeline Outputs</vt:lpstr>
      <vt:lpstr>Pipeline Outputs</vt:lpstr>
      <vt:lpstr>Final Output</vt:lpstr>
      <vt:lpstr>Input video</vt:lpstr>
      <vt:lpstr>Output video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Lane detection</dc:title>
  <dc:creator>manish pandey</dc:creator>
  <cp:lastModifiedBy>manish pandey</cp:lastModifiedBy>
  <cp:revision>12</cp:revision>
  <dcterms:created xsi:type="dcterms:W3CDTF">2023-05-12T13:54:36Z</dcterms:created>
  <dcterms:modified xsi:type="dcterms:W3CDTF">2023-12-18T23:40:11Z</dcterms:modified>
</cp:coreProperties>
</file>

<file path=docProps/thumbnail.jpeg>
</file>